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90" r:id="rId31"/>
    <p:sldId id="291" r:id="rId32"/>
    <p:sldId id="292"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8" r:id="rId47"/>
    <p:sldId id="307"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2" r:id="rId61"/>
    <p:sldId id="323" r:id="rId62"/>
    <p:sldId id="324" r:id="rId63"/>
    <p:sldId id="325" r:id="rId64"/>
    <p:sldId id="326" r:id="rId65"/>
    <p:sldId id="327" r:id="rId66"/>
    <p:sldId id="328" r:id="rId67"/>
    <p:sldId id="329" r:id="rId68"/>
    <p:sldId id="33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74" autoAdjust="0"/>
  </p:normalViewPr>
  <p:slideViewPr>
    <p:cSldViewPr snapToGrid="0">
      <p:cViewPr varScale="1">
        <p:scale>
          <a:sx n="93" d="100"/>
          <a:sy n="93" d="100"/>
        </p:scale>
        <p:origin x="483"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sv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2978F-9F8A-48EC-9483-9F79D835974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02E2D4-790D-4C5E-83A1-DAFA2493E43D}">
      <dgm:prSet/>
      <dgm:spPr/>
      <dgm:t>
        <a:bodyPr/>
        <a:lstStyle/>
        <a:p>
          <a:r>
            <a:rPr lang="en-US"/>
            <a:t>Why write Typescript when you can write Javascript?</a:t>
          </a:r>
        </a:p>
      </dgm:t>
    </dgm:pt>
    <dgm:pt modelId="{E6583F11-54C3-4A34-8DE3-8567DCCA0FEE}" type="parTrans" cxnId="{75C17DBF-9C42-41BC-A040-014384395CA1}">
      <dgm:prSet/>
      <dgm:spPr/>
      <dgm:t>
        <a:bodyPr/>
        <a:lstStyle/>
        <a:p>
          <a:endParaRPr lang="en-US"/>
        </a:p>
      </dgm:t>
    </dgm:pt>
    <dgm:pt modelId="{5AFC1FFC-E10A-47B6-843C-ADB9A2191095}" type="sibTrans" cxnId="{75C17DBF-9C42-41BC-A040-014384395CA1}">
      <dgm:prSet/>
      <dgm:spPr/>
      <dgm:t>
        <a:bodyPr/>
        <a:lstStyle/>
        <a:p>
          <a:endParaRPr lang="en-US"/>
        </a:p>
      </dgm:t>
    </dgm:pt>
    <dgm:pt modelId="{F5E9C8E9-BE19-4DC1-8AD4-14C47B167F80}">
      <dgm:prSet/>
      <dgm:spPr/>
      <dgm:t>
        <a:bodyPr/>
        <a:lstStyle/>
        <a:p>
          <a:r>
            <a:rPr lang="en-US"/>
            <a:t>Why learn a new language?</a:t>
          </a:r>
        </a:p>
      </dgm:t>
    </dgm:pt>
    <dgm:pt modelId="{33938622-DA8B-4E19-A1DC-0F04C7FEED44}" type="parTrans" cxnId="{63ACB249-B1F9-4F58-8918-E00F07183B17}">
      <dgm:prSet/>
      <dgm:spPr/>
      <dgm:t>
        <a:bodyPr/>
        <a:lstStyle/>
        <a:p>
          <a:endParaRPr lang="en-US"/>
        </a:p>
      </dgm:t>
    </dgm:pt>
    <dgm:pt modelId="{AF8DC7A8-8B2B-4E08-802D-ACEEBCD33D75}" type="sibTrans" cxnId="{63ACB249-B1F9-4F58-8918-E00F07183B17}">
      <dgm:prSet/>
      <dgm:spPr/>
      <dgm:t>
        <a:bodyPr/>
        <a:lstStyle/>
        <a:p>
          <a:endParaRPr lang="en-US"/>
        </a:p>
      </dgm:t>
    </dgm:pt>
    <dgm:pt modelId="{96F31EAE-B598-47F7-B487-E08CE274B3D7}" type="pres">
      <dgm:prSet presAssocID="{81E2978F-9F8A-48EC-9483-9F79D8359749}" presName="root" presStyleCnt="0">
        <dgm:presLayoutVars>
          <dgm:dir/>
          <dgm:resizeHandles val="exact"/>
        </dgm:presLayoutVars>
      </dgm:prSet>
      <dgm:spPr/>
    </dgm:pt>
    <dgm:pt modelId="{5F95566F-22AD-472D-9265-EE313B470561}" type="pres">
      <dgm:prSet presAssocID="{EA02E2D4-790D-4C5E-83A1-DAFA2493E43D}" presName="compNode" presStyleCnt="0"/>
      <dgm:spPr/>
    </dgm:pt>
    <dgm:pt modelId="{AB2D33FB-4786-4B5A-888C-EEE9FA429782}" type="pres">
      <dgm:prSet presAssocID="{EA02E2D4-790D-4C5E-83A1-DAFA2493E43D}" presName="bgRect" presStyleLbl="bgShp" presStyleIdx="0" presStyleCnt="2"/>
      <dgm:spPr/>
    </dgm:pt>
    <dgm:pt modelId="{BDB05DAB-F287-4451-80BF-E2E15681AEF7}" type="pres">
      <dgm:prSet presAssocID="{EA02E2D4-790D-4C5E-83A1-DAFA2493E43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33C3E361-2F30-494D-AF51-F5C671E0F360}" type="pres">
      <dgm:prSet presAssocID="{EA02E2D4-790D-4C5E-83A1-DAFA2493E43D}" presName="spaceRect" presStyleCnt="0"/>
      <dgm:spPr/>
    </dgm:pt>
    <dgm:pt modelId="{B07B9112-C70C-428C-AEEC-7A15B0E31AE1}" type="pres">
      <dgm:prSet presAssocID="{EA02E2D4-790D-4C5E-83A1-DAFA2493E43D}" presName="parTx" presStyleLbl="revTx" presStyleIdx="0" presStyleCnt="2">
        <dgm:presLayoutVars>
          <dgm:chMax val="0"/>
          <dgm:chPref val="0"/>
        </dgm:presLayoutVars>
      </dgm:prSet>
      <dgm:spPr/>
    </dgm:pt>
    <dgm:pt modelId="{5AE146D5-76B5-42AC-9B34-8FA04E31815A}" type="pres">
      <dgm:prSet presAssocID="{5AFC1FFC-E10A-47B6-843C-ADB9A2191095}" presName="sibTrans" presStyleCnt="0"/>
      <dgm:spPr/>
    </dgm:pt>
    <dgm:pt modelId="{49F375F4-EF71-46B0-B081-0ED17C90B8CA}" type="pres">
      <dgm:prSet presAssocID="{F5E9C8E9-BE19-4DC1-8AD4-14C47B167F80}" presName="compNode" presStyleCnt="0"/>
      <dgm:spPr/>
    </dgm:pt>
    <dgm:pt modelId="{0B746FBF-A646-41D5-AA25-0183150D9FCC}" type="pres">
      <dgm:prSet presAssocID="{F5E9C8E9-BE19-4DC1-8AD4-14C47B167F80}" presName="bgRect" presStyleLbl="bgShp" presStyleIdx="1" presStyleCnt="2"/>
      <dgm:spPr/>
    </dgm:pt>
    <dgm:pt modelId="{B12CE5E7-68A7-4BD7-9328-C11C33C9104A}" type="pres">
      <dgm:prSet presAssocID="{F5E9C8E9-BE19-4DC1-8AD4-14C47B167F80}" presName="iconRect" presStyleLbl="node1" presStyleIdx="1"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9D5E0B4F-9744-446D-9748-A500F4D7925A}" type="pres">
      <dgm:prSet presAssocID="{F5E9C8E9-BE19-4DC1-8AD4-14C47B167F80}" presName="spaceRect" presStyleCnt="0"/>
      <dgm:spPr/>
    </dgm:pt>
    <dgm:pt modelId="{2B058BAE-1B1F-400F-9243-8CB3E76B3579}" type="pres">
      <dgm:prSet presAssocID="{F5E9C8E9-BE19-4DC1-8AD4-14C47B167F80}" presName="parTx" presStyleLbl="revTx" presStyleIdx="1" presStyleCnt="2">
        <dgm:presLayoutVars>
          <dgm:chMax val="0"/>
          <dgm:chPref val="0"/>
        </dgm:presLayoutVars>
      </dgm:prSet>
      <dgm:spPr/>
    </dgm:pt>
  </dgm:ptLst>
  <dgm:cxnLst>
    <dgm:cxn modelId="{12C5D30C-CAC7-4CC9-95BE-ED3B3007D46C}" type="presOf" srcId="{81E2978F-9F8A-48EC-9483-9F79D8359749}" destId="{96F31EAE-B598-47F7-B487-E08CE274B3D7}" srcOrd="0" destOrd="0" presId="urn:microsoft.com/office/officeart/2018/2/layout/IconVerticalSolidList"/>
    <dgm:cxn modelId="{63ACB249-B1F9-4F58-8918-E00F07183B17}" srcId="{81E2978F-9F8A-48EC-9483-9F79D8359749}" destId="{F5E9C8E9-BE19-4DC1-8AD4-14C47B167F80}" srcOrd="1" destOrd="0" parTransId="{33938622-DA8B-4E19-A1DC-0F04C7FEED44}" sibTransId="{AF8DC7A8-8B2B-4E08-802D-ACEEBCD33D75}"/>
    <dgm:cxn modelId="{E7ADEC6D-20B1-4656-99A1-081B739ACD79}" type="presOf" srcId="{EA02E2D4-790D-4C5E-83A1-DAFA2493E43D}" destId="{B07B9112-C70C-428C-AEEC-7A15B0E31AE1}" srcOrd="0" destOrd="0" presId="urn:microsoft.com/office/officeart/2018/2/layout/IconVerticalSolidList"/>
    <dgm:cxn modelId="{B68C4AA8-78C2-4DCB-9695-3484FE4D8A65}" type="presOf" srcId="{F5E9C8E9-BE19-4DC1-8AD4-14C47B167F80}" destId="{2B058BAE-1B1F-400F-9243-8CB3E76B3579}" srcOrd="0" destOrd="0" presId="urn:microsoft.com/office/officeart/2018/2/layout/IconVerticalSolidList"/>
    <dgm:cxn modelId="{75C17DBF-9C42-41BC-A040-014384395CA1}" srcId="{81E2978F-9F8A-48EC-9483-9F79D8359749}" destId="{EA02E2D4-790D-4C5E-83A1-DAFA2493E43D}" srcOrd="0" destOrd="0" parTransId="{E6583F11-54C3-4A34-8DE3-8567DCCA0FEE}" sibTransId="{5AFC1FFC-E10A-47B6-843C-ADB9A2191095}"/>
    <dgm:cxn modelId="{63345ED8-7EB0-4066-A875-C42E24F85BDC}" type="presParOf" srcId="{96F31EAE-B598-47F7-B487-E08CE274B3D7}" destId="{5F95566F-22AD-472D-9265-EE313B470561}" srcOrd="0" destOrd="0" presId="urn:microsoft.com/office/officeart/2018/2/layout/IconVerticalSolidList"/>
    <dgm:cxn modelId="{DA48E0D9-E0C4-4D54-82E4-416D1E1B87BE}" type="presParOf" srcId="{5F95566F-22AD-472D-9265-EE313B470561}" destId="{AB2D33FB-4786-4B5A-888C-EEE9FA429782}" srcOrd="0" destOrd="0" presId="urn:microsoft.com/office/officeart/2018/2/layout/IconVerticalSolidList"/>
    <dgm:cxn modelId="{648323BC-B3AE-4CBE-A07A-0530BCF22972}" type="presParOf" srcId="{5F95566F-22AD-472D-9265-EE313B470561}" destId="{BDB05DAB-F287-4451-80BF-E2E15681AEF7}" srcOrd="1" destOrd="0" presId="urn:microsoft.com/office/officeart/2018/2/layout/IconVerticalSolidList"/>
    <dgm:cxn modelId="{CBA7BEED-878F-4984-9C25-05E655A2FCEA}" type="presParOf" srcId="{5F95566F-22AD-472D-9265-EE313B470561}" destId="{33C3E361-2F30-494D-AF51-F5C671E0F360}" srcOrd="2" destOrd="0" presId="urn:microsoft.com/office/officeart/2018/2/layout/IconVerticalSolidList"/>
    <dgm:cxn modelId="{646ACEA4-FCBD-44FD-BF40-286C3DEBF7BB}" type="presParOf" srcId="{5F95566F-22AD-472D-9265-EE313B470561}" destId="{B07B9112-C70C-428C-AEEC-7A15B0E31AE1}" srcOrd="3" destOrd="0" presId="urn:microsoft.com/office/officeart/2018/2/layout/IconVerticalSolidList"/>
    <dgm:cxn modelId="{C13A539A-1CA5-43CB-9EA2-B146AF5A3BB8}" type="presParOf" srcId="{96F31EAE-B598-47F7-B487-E08CE274B3D7}" destId="{5AE146D5-76B5-42AC-9B34-8FA04E31815A}" srcOrd="1" destOrd="0" presId="urn:microsoft.com/office/officeart/2018/2/layout/IconVerticalSolidList"/>
    <dgm:cxn modelId="{7C189015-8A80-40A1-A2D2-6876C9D6D149}" type="presParOf" srcId="{96F31EAE-B598-47F7-B487-E08CE274B3D7}" destId="{49F375F4-EF71-46B0-B081-0ED17C90B8CA}" srcOrd="2" destOrd="0" presId="urn:microsoft.com/office/officeart/2018/2/layout/IconVerticalSolidList"/>
    <dgm:cxn modelId="{BD4D07C7-6D9B-4114-A8D0-0BDB20507760}" type="presParOf" srcId="{49F375F4-EF71-46B0-B081-0ED17C90B8CA}" destId="{0B746FBF-A646-41D5-AA25-0183150D9FCC}" srcOrd="0" destOrd="0" presId="urn:microsoft.com/office/officeart/2018/2/layout/IconVerticalSolidList"/>
    <dgm:cxn modelId="{0E8F78E9-2DFE-4F88-836B-4199E9CA8CA4}" type="presParOf" srcId="{49F375F4-EF71-46B0-B081-0ED17C90B8CA}" destId="{B12CE5E7-68A7-4BD7-9328-C11C33C9104A}" srcOrd="1" destOrd="0" presId="urn:microsoft.com/office/officeart/2018/2/layout/IconVerticalSolidList"/>
    <dgm:cxn modelId="{739F769F-5B2A-4649-A27C-0212352F51A5}" type="presParOf" srcId="{49F375F4-EF71-46B0-B081-0ED17C90B8CA}" destId="{9D5E0B4F-9744-446D-9748-A500F4D7925A}" srcOrd="2" destOrd="0" presId="urn:microsoft.com/office/officeart/2018/2/layout/IconVerticalSolidList"/>
    <dgm:cxn modelId="{367099F0-0E21-4341-9E4F-ED0439A207CF}" type="presParOf" srcId="{49F375F4-EF71-46B0-B081-0ED17C90B8CA}" destId="{2B058BAE-1B1F-400F-9243-8CB3E76B35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D33FB-4786-4B5A-888C-EEE9FA429782}">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05DAB-F287-4451-80BF-E2E15681AEF7}">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7B9112-C70C-428C-AEEC-7A15B0E31AE1}">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Why write Typescript when you can write Javascript?</a:t>
          </a:r>
        </a:p>
      </dsp:txBody>
      <dsp:txXfrm>
        <a:off x="2039300" y="956381"/>
        <a:ext cx="4474303" cy="1765627"/>
      </dsp:txXfrm>
    </dsp:sp>
    <dsp:sp modelId="{0B746FBF-A646-41D5-AA25-0183150D9FCC}">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CE5E7-68A7-4BD7-9328-C11C33C9104A}">
      <dsp:nvSpPr>
        <dsp:cNvPr id="0" name=""/>
        <dsp:cNvSpPr/>
      </dsp:nvSpPr>
      <dsp:spPr>
        <a:xfrm>
          <a:off x="534102" y="3560682"/>
          <a:ext cx="971095" cy="97109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058BAE-1B1F-400F-9243-8CB3E76B3579}">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Why learn a new language?</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7314C-907B-4740-AC7F-13000744D35D}" type="datetimeFigureOut">
              <a:rPr lang="en-US" smtClean="0"/>
              <a:t>6/22/2020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EF81D-4914-49E8-B7C3-C02D130A1505}" type="slidenum">
              <a:rPr lang="en-US" smtClean="0"/>
              <a:t>‹#›</a:t>
            </a:fld>
            <a:endParaRPr lang="en-US"/>
          </a:p>
        </p:txBody>
      </p:sp>
    </p:spTree>
    <p:extLst>
      <p:ext uri="{BB962C8B-B14F-4D97-AF65-F5344CB8AC3E}">
        <p14:creationId xmlns:p14="http://schemas.microsoft.com/office/powerpoint/2010/main" val="3241030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fiddlesalad.com/typescrip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written a lot of JS you know it becomes messy if you don’t following certain patterns and practices like module pattern, prototype pattern etc. It leads to lack of maintainability and lack of reuse.</a:t>
            </a:r>
          </a:p>
          <a:p>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2</a:t>
            </a:fld>
            <a:endParaRPr lang="en-US"/>
          </a:p>
        </p:txBody>
      </p:sp>
    </p:spTree>
    <p:extLst>
      <p:ext uri="{BB962C8B-B14F-4D97-AF65-F5344CB8AC3E}">
        <p14:creationId xmlns:p14="http://schemas.microsoft.com/office/powerpoint/2010/main" val="299374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Typescript can help you write clean, reusable code. Typescript is not the only way you can achieve clean and reusable code but it certainly is one of the best approaches to do that.</a:t>
            </a:r>
          </a:p>
        </p:txBody>
      </p:sp>
      <p:sp>
        <p:nvSpPr>
          <p:cNvPr id="4" name="Slide Number Placeholder 3"/>
          <p:cNvSpPr>
            <a:spLocks noGrp="1"/>
          </p:cNvSpPr>
          <p:nvPr>
            <p:ph type="sldNum" sz="quarter" idx="5"/>
          </p:nvPr>
        </p:nvSpPr>
        <p:spPr/>
        <p:txBody>
          <a:bodyPr/>
          <a:lstStyle/>
          <a:p>
            <a:fld id="{82FEF81D-4914-49E8-B7C3-C02D130A1505}" type="slidenum">
              <a:rPr lang="en-US" smtClean="0"/>
              <a:t>3</a:t>
            </a:fld>
            <a:endParaRPr lang="en-US"/>
          </a:p>
        </p:txBody>
      </p:sp>
    </p:spTree>
    <p:extLst>
      <p:ext uri="{BB962C8B-B14F-4D97-AF65-F5344CB8AC3E}">
        <p14:creationId xmlns:p14="http://schemas.microsoft.com/office/powerpoint/2010/main" val="2806886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implicit type coercion you can write code like if(1 == “1”) and it will work. But sometimes you don’t want to do that.</a:t>
            </a:r>
          </a:p>
          <a:p>
            <a:r>
              <a:rPr lang="en-US" dirty="0"/>
              <a:t>It is difficult to ensure that correct types are being passed from one part of code to other part of code without unit tests.</a:t>
            </a:r>
          </a:p>
          <a:p>
            <a:r>
              <a:rPr lang="en-US" dirty="0"/>
              <a:t>=== does not do type coercion so if you write code if(1 === “1”) it wont return true if types are different.</a:t>
            </a:r>
          </a:p>
        </p:txBody>
      </p:sp>
      <p:sp>
        <p:nvSpPr>
          <p:cNvPr id="4" name="Slide Number Placeholder 3"/>
          <p:cNvSpPr>
            <a:spLocks noGrp="1"/>
          </p:cNvSpPr>
          <p:nvPr>
            <p:ph type="sldNum" sz="quarter" idx="5"/>
          </p:nvPr>
        </p:nvSpPr>
        <p:spPr/>
        <p:txBody>
          <a:bodyPr/>
          <a:lstStyle/>
          <a:p>
            <a:fld id="{82FEF81D-4914-49E8-B7C3-C02D130A1505}" type="slidenum">
              <a:rPr lang="en-US" smtClean="0"/>
              <a:t>4</a:t>
            </a:fld>
            <a:endParaRPr lang="en-US"/>
          </a:p>
        </p:txBody>
      </p:sp>
    </p:spTree>
    <p:extLst>
      <p:ext uri="{BB962C8B-B14F-4D97-AF65-F5344CB8AC3E}">
        <p14:creationId xmlns:p14="http://schemas.microsoft.com/office/powerpoint/2010/main" val="183172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event-hub code and show each feature.</a:t>
            </a:r>
          </a:p>
        </p:txBody>
      </p:sp>
      <p:sp>
        <p:nvSpPr>
          <p:cNvPr id="4" name="Slide Number Placeholder 3"/>
          <p:cNvSpPr>
            <a:spLocks noGrp="1"/>
          </p:cNvSpPr>
          <p:nvPr>
            <p:ph type="sldNum" sz="quarter" idx="5"/>
          </p:nvPr>
        </p:nvSpPr>
        <p:spPr/>
        <p:txBody>
          <a:bodyPr/>
          <a:lstStyle/>
          <a:p>
            <a:fld id="{82FEF81D-4914-49E8-B7C3-C02D130A1505}" type="slidenum">
              <a:rPr lang="en-US" smtClean="0"/>
              <a:t>8</a:t>
            </a:fld>
            <a:endParaRPr lang="en-US"/>
          </a:p>
        </p:txBody>
      </p:sp>
    </p:spTree>
    <p:extLst>
      <p:ext uri="{BB962C8B-B14F-4D97-AF65-F5344CB8AC3E}">
        <p14:creationId xmlns:p14="http://schemas.microsoft.com/office/powerpoint/2010/main" val="398165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http://fiddlesalad.com/typescript/</a:t>
            </a:r>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14</a:t>
            </a:fld>
            <a:endParaRPr lang="en-US"/>
          </a:p>
        </p:txBody>
      </p:sp>
    </p:spTree>
    <p:extLst>
      <p:ext uri="{BB962C8B-B14F-4D97-AF65-F5344CB8AC3E}">
        <p14:creationId xmlns:p14="http://schemas.microsoft.com/office/powerpoint/2010/main" val="4008462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about core features of Typescript. It will jump start into things like grammar and syntax etc. We will cover </a:t>
            </a:r>
            <a:r>
              <a:rPr lang="en-US" dirty="0" err="1"/>
              <a:t>primit</a:t>
            </a:r>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16</a:t>
            </a:fld>
            <a:endParaRPr lang="en-US"/>
          </a:p>
        </p:txBody>
      </p:sp>
    </p:spTree>
    <p:extLst>
      <p:ext uri="{BB962C8B-B14F-4D97-AF65-F5344CB8AC3E}">
        <p14:creationId xmlns:p14="http://schemas.microsoft.com/office/powerpoint/2010/main" val="1487437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 is to use line number 2.</a:t>
            </a:r>
          </a:p>
        </p:txBody>
      </p:sp>
      <p:sp>
        <p:nvSpPr>
          <p:cNvPr id="4" name="Slide Number Placeholder 3"/>
          <p:cNvSpPr>
            <a:spLocks noGrp="1"/>
          </p:cNvSpPr>
          <p:nvPr>
            <p:ph type="sldNum" sz="quarter" idx="5"/>
          </p:nvPr>
        </p:nvSpPr>
        <p:spPr/>
        <p:txBody>
          <a:bodyPr/>
          <a:lstStyle/>
          <a:p>
            <a:fld id="{82FEF81D-4914-49E8-B7C3-C02D130A1505}" type="slidenum">
              <a:rPr lang="en-US" smtClean="0"/>
              <a:t>19</a:t>
            </a:fld>
            <a:endParaRPr lang="en-US"/>
          </a:p>
        </p:txBody>
      </p:sp>
    </p:spTree>
    <p:extLst>
      <p:ext uri="{BB962C8B-B14F-4D97-AF65-F5344CB8AC3E}">
        <p14:creationId xmlns:p14="http://schemas.microsoft.com/office/powerpoint/2010/main" val="244510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the advantage of using interface add one more parameter called Foo to the function signature and VS will show error.</a:t>
            </a:r>
          </a:p>
        </p:txBody>
      </p:sp>
      <p:sp>
        <p:nvSpPr>
          <p:cNvPr id="4" name="Slide Number Placeholder 3"/>
          <p:cNvSpPr>
            <a:spLocks noGrp="1"/>
          </p:cNvSpPr>
          <p:nvPr>
            <p:ph type="sldNum" sz="quarter" idx="5"/>
          </p:nvPr>
        </p:nvSpPr>
        <p:spPr/>
        <p:txBody>
          <a:bodyPr/>
          <a:lstStyle/>
          <a:p>
            <a:fld id="{82FEF81D-4914-49E8-B7C3-C02D130A1505}" type="slidenum">
              <a:rPr lang="en-US" smtClean="0"/>
              <a:t>33</a:t>
            </a:fld>
            <a:endParaRPr lang="en-US"/>
          </a:p>
        </p:txBody>
      </p:sp>
    </p:spTree>
    <p:extLst>
      <p:ext uri="{BB962C8B-B14F-4D97-AF65-F5344CB8AC3E}">
        <p14:creationId xmlns:p14="http://schemas.microsoft.com/office/powerpoint/2010/main" val="3355305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show the advantage of using interface add one more parameter called Foo to the function signature and VS will show error.</a:t>
            </a:r>
          </a:p>
          <a:p>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35</a:t>
            </a:fld>
            <a:endParaRPr lang="en-US"/>
          </a:p>
        </p:txBody>
      </p:sp>
    </p:spTree>
    <p:extLst>
      <p:ext uri="{BB962C8B-B14F-4D97-AF65-F5344CB8AC3E}">
        <p14:creationId xmlns:p14="http://schemas.microsoft.com/office/powerpoint/2010/main" val="8514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FEF4-096B-4DB9-8610-62748099C9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D224F1-103D-4137-BEA0-43CD0BA47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0239EB-A6C6-4E2C-AD71-57AD12B248FC}"/>
              </a:ext>
            </a:extLst>
          </p:cNvPr>
          <p:cNvSpPr>
            <a:spLocks noGrp="1"/>
          </p:cNvSpPr>
          <p:nvPr>
            <p:ph type="dt" sz="half" idx="10"/>
          </p:nvPr>
        </p:nvSpPr>
        <p:spPr/>
        <p:txBody>
          <a:bodyPr/>
          <a:lstStyle/>
          <a:p>
            <a:fld id="{66B2B620-F8E3-4544-B8D6-7E1C6C76646B}" type="datetimeFigureOut">
              <a:rPr lang="en-US" smtClean="0"/>
              <a:t>6/22/2020</a:t>
            </a:fld>
            <a:endParaRPr lang="en-US"/>
          </a:p>
        </p:txBody>
      </p:sp>
      <p:sp>
        <p:nvSpPr>
          <p:cNvPr id="5" name="Footer Placeholder 4">
            <a:extLst>
              <a:ext uri="{FF2B5EF4-FFF2-40B4-BE49-F238E27FC236}">
                <a16:creationId xmlns:a16="http://schemas.microsoft.com/office/drawing/2014/main" id="{3DFA19B3-0421-459F-9024-DA2F46A83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766D7-173A-4CE3-85EA-0638BC657A08}"/>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92971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5EF8-2F75-4DD9-A2FF-558DFD68B9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DA9885-5A64-435C-9D77-1CC69DCF29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C3221-6E40-4C44-A1AA-2D482CFBD8D2}"/>
              </a:ext>
            </a:extLst>
          </p:cNvPr>
          <p:cNvSpPr>
            <a:spLocks noGrp="1"/>
          </p:cNvSpPr>
          <p:nvPr>
            <p:ph type="dt" sz="half" idx="10"/>
          </p:nvPr>
        </p:nvSpPr>
        <p:spPr/>
        <p:txBody>
          <a:bodyPr/>
          <a:lstStyle/>
          <a:p>
            <a:fld id="{66B2B620-F8E3-4544-B8D6-7E1C6C76646B}" type="datetimeFigureOut">
              <a:rPr lang="en-US" smtClean="0"/>
              <a:t>6/22/2020</a:t>
            </a:fld>
            <a:endParaRPr lang="en-US"/>
          </a:p>
        </p:txBody>
      </p:sp>
      <p:sp>
        <p:nvSpPr>
          <p:cNvPr id="5" name="Footer Placeholder 4">
            <a:extLst>
              <a:ext uri="{FF2B5EF4-FFF2-40B4-BE49-F238E27FC236}">
                <a16:creationId xmlns:a16="http://schemas.microsoft.com/office/drawing/2014/main" id="{C1375409-64A9-443F-9FC8-FE536C646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19340-184A-4CA5-9F59-A254D3B05C9D}"/>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63720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1A1F1-D764-41ED-8DA6-917BEA3D95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6A230-50B9-4ADF-AEEE-B2AB65B1C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275A2-BD89-45AB-AC3B-16C88D641303}"/>
              </a:ext>
            </a:extLst>
          </p:cNvPr>
          <p:cNvSpPr>
            <a:spLocks noGrp="1"/>
          </p:cNvSpPr>
          <p:nvPr>
            <p:ph type="dt" sz="half" idx="10"/>
          </p:nvPr>
        </p:nvSpPr>
        <p:spPr/>
        <p:txBody>
          <a:bodyPr/>
          <a:lstStyle/>
          <a:p>
            <a:fld id="{66B2B620-F8E3-4544-B8D6-7E1C6C76646B}" type="datetimeFigureOut">
              <a:rPr lang="en-US" smtClean="0"/>
              <a:t>6/22/2020</a:t>
            </a:fld>
            <a:endParaRPr lang="en-US"/>
          </a:p>
        </p:txBody>
      </p:sp>
      <p:sp>
        <p:nvSpPr>
          <p:cNvPr id="5" name="Footer Placeholder 4">
            <a:extLst>
              <a:ext uri="{FF2B5EF4-FFF2-40B4-BE49-F238E27FC236}">
                <a16:creationId xmlns:a16="http://schemas.microsoft.com/office/drawing/2014/main" id="{66DD8A0D-D4C6-4952-AE9D-59761EC6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6E7C6-79A3-4D6A-86AB-965324392FBD}"/>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07478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4320-9252-4123-8536-2D621F349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DC05C3-FF5D-4BAF-A7FA-49EB6FBC2F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D621-7A1A-45A4-B1D9-5488758B1A4C}"/>
              </a:ext>
            </a:extLst>
          </p:cNvPr>
          <p:cNvSpPr>
            <a:spLocks noGrp="1"/>
          </p:cNvSpPr>
          <p:nvPr>
            <p:ph type="dt" sz="half" idx="10"/>
          </p:nvPr>
        </p:nvSpPr>
        <p:spPr/>
        <p:txBody>
          <a:bodyPr/>
          <a:lstStyle/>
          <a:p>
            <a:fld id="{66B2B620-F8E3-4544-B8D6-7E1C6C76646B}" type="datetimeFigureOut">
              <a:rPr lang="en-US" smtClean="0"/>
              <a:t>6/22/2020</a:t>
            </a:fld>
            <a:endParaRPr lang="en-US"/>
          </a:p>
        </p:txBody>
      </p:sp>
      <p:sp>
        <p:nvSpPr>
          <p:cNvPr id="5" name="Footer Placeholder 4">
            <a:extLst>
              <a:ext uri="{FF2B5EF4-FFF2-40B4-BE49-F238E27FC236}">
                <a16:creationId xmlns:a16="http://schemas.microsoft.com/office/drawing/2014/main" id="{F7B467A5-6AD9-4C6E-BB47-EB8555E6F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FA422-7744-43CA-8CEF-75F19C7F0C72}"/>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36321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4F79-52FA-4457-B50C-D69D8B1E6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2A0804-07A0-456E-AA5B-EFDD106406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B86D5B-2B08-4C62-8626-52320CC384CE}"/>
              </a:ext>
            </a:extLst>
          </p:cNvPr>
          <p:cNvSpPr>
            <a:spLocks noGrp="1"/>
          </p:cNvSpPr>
          <p:nvPr>
            <p:ph type="dt" sz="half" idx="10"/>
          </p:nvPr>
        </p:nvSpPr>
        <p:spPr/>
        <p:txBody>
          <a:bodyPr/>
          <a:lstStyle/>
          <a:p>
            <a:fld id="{66B2B620-F8E3-4544-B8D6-7E1C6C76646B}" type="datetimeFigureOut">
              <a:rPr lang="en-US" smtClean="0"/>
              <a:t>6/22/2020</a:t>
            </a:fld>
            <a:endParaRPr lang="en-US"/>
          </a:p>
        </p:txBody>
      </p:sp>
      <p:sp>
        <p:nvSpPr>
          <p:cNvPr id="5" name="Footer Placeholder 4">
            <a:extLst>
              <a:ext uri="{FF2B5EF4-FFF2-40B4-BE49-F238E27FC236}">
                <a16:creationId xmlns:a16="http://schemas.microsoft.com/office/drawing/2014/main" id="{B19D4D9C-51F6-41A7-A5E0-4200EBB42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9119B-97BB-494B-B957-0F51981A51C5}"/>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97971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CF21-3A6B-4D4A-BCAF-3F6FDCA95B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F47E8-660D-457B-9365-C371916A3F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ACCA4E-3A73-4B97-A42D-7A861521FB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BD100-48D5-40FC-8F61-0BD3C6694CFD}"/>
              </a:ext>
            </a:extLst>
          </p:cNvPr>
          <p:cNvSpPr>
            <a:spLocks noGrp="1"/>
          </p:cNvSpPr>
          <p:nvPr>
            <p:ph type="dt" sz="half" idx="10"/>
          </p:nvPr>
        </p:nvSpPr>
        <p:spPr/>
        <p:txBody>
          <a:bodyPr/>
          <a:lstStyle/>
          <a:p>
            <a:fld id="{66B2B620-F8E3-4544-B8D6-7E1C6C76646B}" type="datetimeFigureOut">
              <a:rPr lang="en-US" smtClean="0"/>
              <a:t>6/22/2020</a:t>
            </a:fld>
            <a:endParaRPr lang="en-US"/>
          </a:p>
        </p:txBody>
      </p:sp>
      <p:sp>
        <p:nvSpPr>
          <p:cNvPr id="6" name="Footer Placeholder 5">
            <a:extLst>
              <a:ext uri="{FF2B5EF4-FFF2-40B4-BE49-F238E27FC236}">
                <a16:creationId xmlns:a16="http://schemas.microsoft.com/office/drawing/2014/main" id="{8C76A682-C1B0-4E8E-A6A5-DE4E37BB6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8CF3F-76A9-4973-A247-6B09AEE21EAC}"/>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64922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2A8C-4391-46EC-BD96-EAE17B4AD1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1CAEC-23C4-4A6C-B184-A45BB5B865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82DEFA-FAB1-4706-9B7E-8AA1D3A11A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960E49-D65F-4B1B-B3F5-F4EC72E8B3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3E9A7A-849D-4D87-81DA-267DE4A6DF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2942C1-3D03-45A2-9CB7-3B31D4FEFF1D}"/>
              </a:ext>
            </a:extLst>
          </p:cNvPr>
          <p:cNvSpPr>
            <a:spLocks noGrp="1"/>
          </p:cNvSpPr>
          <p:nvPr>
            <p:ph type="dt" sz="half" idx="10"/>
          </p:nvPr>
        </p:nvSpPr>
        <p:spPr/>
        <p:txBody>
          <a:bodyPr/>
          <a:lstStyle/>
          <a:p>
            <a:fld id="{66B2B620-F8E3-4544-B8D6-7E1C6C76646B}" type="datetimeFigureOut">
              <a:rPr lang="en-US" smtClean="0"/>
              <a:t>6/22/2020</a:t>
            </a:fld>
            <a:endParaRPr lang="en-US"/>
          </a:p>
        </p:txBody>
      </p:sp>
      <p:sp>
        <p:nvSpPr>
          <p:cNvPr id="8" name="Footer Placeholder 7">
            <a:extLst>
              <a:ext uri="{FF2B5EF4-FFF2-40B4-BE49-F238E27FC236}">
                <a16:creationId xmlns:a16="http://schemas.microsoft.com/office/drawing/2014/main" id="{B5C7A113-7007-40C6-A231-ECD225E946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00BE92-99BE-433D-9389-D0C8B5D0A42A}"/>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4235002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AE86-9B5B-4560-83DC-5EB6DA75F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835BFE-D117-4F31-9463-2634CEF31224}"/>
              </a:ext>
            </a:extLst>
          </p:cNvPr>
          <p:cNvSpPr>
            <a:spLocks noGrp="1"/>
          </p:cNvSpPr>
          <p:nvPr>
            <p:ph type="dt" sz="half" idx="10"/>
          </p:nvPr>
        </p:nvSpPr>
        <p:spPr/>
        <p:txBody>
          <a:bodyPr/>
          <a:lstStyle/>
          <a:p>
            <a:fld id="{66B2B620-F8E3-4544-B8D6-7E1C6C76646B}" type="datetimeFigureOut">
              <a:rPr lang="en-US" smtClean="0"/>
              <a:t>6/22/2020</a:t>
            </a:fld>
            <a:endParaRPr lang="en-US"/>
          </a:p>
        </p:txBody>
      </p:sp>
      <p:sp>
        <p:nvSpPr>
          <p:cNvPr id="4" name="Footer Placeholder 3">
            <a:extLst>
              <a:ext uri="{FF2B5EF4-FFF2-40B4-BE49-F238E27FC236}">
                <a16:creationId xmlns:a16="http://schemas.microsoft.com/office/drawing/2014/main" id="{1FE74020-20D1-4D93-8D0E-2C23EC72AE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125089-8F18-4B54-A484-AC06DD433C74}"/>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21705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26A3E-3B65-4971-981F-389B401A0796}"/>
              </a:ext>
            </a:extLst>
          </p:cNvPr>
          <p:cNvSpPr>
            <a:spLocks noGrp="1"/>
          </p:cNvSpPr>
          <p:nvPr>
            <p:ph type="dt" sz="half" idx="10"/>
          </p:nvPr>
        </p:nvSpPr>
        <p:spPr/>
        <p:txBody>
          <a:bodyPr/>
          <a:lstStyle/>
          <a:p>
            <a:fld id="{66B2B620-F8E3-4544-B8D6-7E1C6C76646B}" type="datetimeFigureOut">
              <a:rPr lang="en-US" smtClean="0"/>
              <a:t>6/22/2020</a:t>
            </a:fld>
            <a:endParaRPr lang="en-US"/>
          </a:p>
        </p:txBody>
      </p:sp>
      <p:sp>
        <p:nvSpPr>
          <p:cNvPr id="3" name="Footer Placeholder 2">
            <a:extLst>
              <a:ext uri="{FF2B5EF4-FFF2-40B4-BE49-F238E27FC236}">
                <a16:creationId xmlns:a16="http://schemas.microsoft.com/office/drawing/2014/main" id="{B3C236D9-2279-465E-AC68-32AEFF37C6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E0A952-2510-4470-B8C2-ED4EB5540F31}"/>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14265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5400-0E5E-4B11-90B3-14D0C0C06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F391F9-C761-4064-A3EF-7250A09A84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B3E68-7F39-4839-9F95-2313A9E5F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35645-E19B-4D59-B719-206ED29C5644}"/>
              </a:ext>
            </a:extLst>
          </p:cNvPr>
          <p:cNvSpPr>
            <a:spLocks noGrp="1"/>
          </p:cNvSpPr>
          <p:nvPr>
            <p:ph type="dt" sz="half" idx="10"/>
          </p:nvPr>
        </p:nvSpPr>
        <p:spPr/>
        <p:txBody>
          <a:bodyPr/>
          <a:lstStyle/>
          <a:p>
            <a:fld id="{66B2B620-F8E3-4544-B8D6-7E1C6C76646B}" type="datetimeFigureOut">
              <a:rPr lang="en-US" smtClean="0"/>
              <a:t>6/22/2020</a:t>
            </a:fld>
            <a:endParaRPr lang="en-US"/>
          </a:p>
        </p:txBody>
      </p:sp>
      <p:sp>
        <p:nvSpPr>
          <p:cNvPr id="6" name="Footer Placeholder 5">
            <a:extLst>
              <a:ext uri="{FF2B5EF4-FFF2-40B4-BE49-F238E27FC236}">
                <a16:creationId xmlns:a16="http://schemas.microsoft.com/office/drawing/2014/main" id="{8CFC0591-3C25-4640-9209-4A8E9F928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CEDD7-0B3E-4594-B33A-95465E210108}"/>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72098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6FA6-76F8-4E62-9F74-E87454944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B55761-800F-427E-ADC4-54AF6AA68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DAFD35-9564-43FB-B070-4A63A4254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346CC-22CC-4FCD-AED8-ED7BFCEBDE8A}"/>
              </a:ext>
            </a:extLst>
          </p:cNvPr>
          <p:cNvSpPr>
            <a:spLocks noGrp="1"/>
          </p:cNvSpPr>
          <p:nvPr>
            <p:ph type="dt" sz="half" idx="10"/>
          </p:nvPr>
        </p:nvSpPr>
        <p:spPr/>
        <p:txBody>
          <a:bodyPr/>
          <a:lstStyle/>
          <a:p>
            <a:fld id="{66B2B620-F8E3-4544-B8D6-7E1C6C76646B}" type="datetimeFigureOut">
              <a:rPr lang="en-US" smtClean="0"/>
              <a:t>6/22/2020</a:t>
            </a:fld>
            <a:endParaRPr lang="en-US"/>
          </a:p>
        </p:txBody>
      </p:sp>
      <p:sp>
        <p:nvSpPr>
          <p:cNvPr id="6" name="Footer Placeholder 5">
            <a:extLst>
              <a:ext uri="{FF2B5EF4-FFF2-40B4-BE49-F238E27FC236}">
                <a16:creationId xmlns:a16="http://schemas.microsoft.com/office/drawing/2014/main" id="{B764873E-CBB6-4E46-87B0-084966A49D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B4016E-8A48-4555-A39F-5C14CF99E8CC}"/>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319472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AB7BD-0030-4FF8-9D3C-27DAE88852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09F74F-2E8A-4BAB-9272-992140755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0A45B-8151-461C-9745-8687CB37AF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2B620-F8E3-4544-B8D6-7E1C6C76646B}" type="datetimeFigureOut">
              <a:rPr lang="en-US" smtClean="0"/>
              <a:t>6/22/2020</a:t>
            </a:fld>
            <a:endParaRPr lang="en-US"/>
          </a:p>
        </p:txBody>
      </p:sp>
      <p:sp>
        <p:nvSpPr>
          <p:cNvPr id="5" name="Footer Placeholder 4">
            <a:extLst>
              <a:ext uri="{FF2B5EF4-FFF2-40B4-BE49-F238E27FC236}">
                <a16:creationId xmlns:a16="http://schemas.microsoft.com/office/drawing/2014/main" id="{76461F8C-C9C9-48DB-A119-19E8F3456B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0A0169-1AC9-459E-9963-F689546C4A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DEB9F-EDD4-4841-9533-F7A086C68615}" type="slidenum">
              <a:rPr lang="en-US" smtClean="0"/>
              <a:t>‹#›</a:t>
            </a:fld>
            <a:endParaRPr lang="en-US"/>
          </a:p>
        </p:txBody>
      </p:sp>
    </p:spTree>
    <p:extLst>
      <p:ext uri="{BB962C8B-B14F-4D97-AF65-F5344CB8AC3E}">
        <p14:creationId xmlns:p14="http://schemas.microsoft.com/office/powerpoint/2010/main" val="223152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8D29D7-B875-40A3-9B05-80E78AA5E6ED}"/>
              </a:ext>
            </a:extLst>
          </p:cNvPr>
          <p:cNvSpPr>
            <a:spLocks noGrp="1"/>
          </p:cNvSpPr>
          <p:nvPr>
            <p:ph type="title"/>
          </p:nvPr>
        </p:nvSpPr>
        <p:spPr>
          <a:xfrm>
            <a:off x="863029" y="1012004"/>
            <a:ext cx="3416158" cy="4795408"/>
          </a:xfrm>
        </p:spPr>
        <p:txBody>
          <a:bodyPr>
            <a:normAutofit/>
          </a:bodyPr>
          <a:lstStyle/>
          <a:p>
            <a:r>
              <a:rPr lang="en-US">
                <a:solidFill>
                  <a:srgbClr val="FFFFFF"/>
                </a:solidFill>
              </a:rPr>
              <a:t>Introduction Typescript</a:t>
            </a:r>
          </a:p>
        </p:txBody>
      </p:sp>
      <p:graphicFrame>
        <p:nvGraphicFramePr>
          <p:cNvPr id="5" name="Content Placeholder 2">
            <a:extLst>
              <a:ext uri="{FF2B5EF4-FFF2-40B4-BE49-F238E27FC236}">
                <a16:creationId xmlns:a16="http://schemas.microsoft.com/office/drawing/2014/main" id="{AB2713E5-671E-4EC5-A97B-41716B0CC0F0}"/>
              </a:ext>
            </a:extLst>
          </p:cNvPr>
          <p:cNvGraphicFramePr>
            <a:graphicFrameLocks noGrp="1"/>
          </p:cNvGraphicFramePr>
          <p:nvPr>
            <p:ph idx="1"/>
            <p:extLst>
              <p:ext uri="{D42A27DB-BD31-4B8C-83A1-F6EECF244321}">
                <p14:modId xmlns:p14="http://schemas.microsoft.com/office/powerpoint/2010/main" val="148988591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7868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765FC-77D1-427D-A20C-C2E68AD26C06}"/>
              </a:ext>
            </a:extLst>
          </p:cNvPr>
          <p:cNvPicPr>
            <a:picLocks noChangeAspect="1"/>
          </p:cNvPicPr>
          <p:nvPr/>
        </p:nvPicPr>
        <p:blipFill>
          <a:blip r:embed="rId2"/>
          <a:stretch>
            <a:fillRect/>
          </a:stretch>
        </p:blipFill>
        <p:spPr>
          <a:xfrm>
            <a:off x="0" y="615716"/>
            <a:ext cx="12192000" cy="5626568"/>
          </a:xfrm>
          <a:prstGeom prst="rect">
            <a:avLst/>
          </a:prstGeom>
        </p:spPr>
      </p:pic>
    </p:spTree>
    <p:extLst>
      <p:ext uri="{BB962C8B-B14F-4D97-AF65-F5344CB8AC3E}">
        <p14:creationId xmlns:p14="http://schemas.microsoft.com/office/powerpoint/2010/main" val="419124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B2A2-6276-4CE7-8E85-490C300FEF5D}"/>
              </a:ext>
            </a:extLst>
          </p:cNvPr>
          <p:cNvSpPr>
            <a:spLocks noGrp="1"/>
          </p:cNvSpPr>
          <p:nvPr>
            <p:ph type="title"/>
          </p:nvPr>
        </p:nvSpPr>
        <p:spPr/>
        <p:txBody>
          <a:bodyPr/>
          <a:lstStyle/>
          <a:p>
            <a:pPr algn="ctr"/>
            <a:r>
              <a:rPr lang="en-US" dirty="0"/>
              <a:t>Typescript Syntax Rules</a:t>
            </a:r>
          </a:p>
        </p:txBody>
      </p:sp>
      <p:pic>
        <p:nvPicPr>
          <p:cNvPr id="4" name="Picture 3">
            <a:extLst>
              <a:ext uri="{FF2B5EF4-FFF2-40B4-BE49-F238E27FC236}">
                <a16:creationId xmlns:a16="http://schemas.microsoft.com/office/drawing/2014/main" id="{61E08D02-04F6-4227-8030-AB31980B076E}"/>
              </a:ext>
            </a:extLst>
          </p:cNvPr>
          <p:cNvPicPr>
            <a:picLocks noChangeAspect="1"/>
          </p:cNvPicPr>
          <p:nvPr/>
        </p:nvPicPr>
        <p:blipFill>
          <a:blip r:embed="rId2"/>
          <a:stretch>
            <a:fillRect/>
          </a:stretch>
        </p:blipFill>
        <p:spPr>
          <a:xfrm>
            <a:off x="2862171" y="1390012"/>
            <a:ext cx="6467657" cy="4934088"/>
          </a:xfrm>
          <a:prstGeom prst="rect">
            <a:avLst/>
          </a:prstGeom>
        </p:spPr>
      </p:pic>
    </p:spTree>
    <p:extLst>
      <p:ext uri="{BB962C8B-B14F-4D97-AF65-F5344CB8AC3E}">
        <p14:creationId xmlns:p14="http://schemas.microsoft.com/office/powerpoint/2010/main" val="428540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F511-EC14-4380-B546-1EA34617B4ED}"/>
              </a:ext>
            </a:extLst>
          </p:cNvPr>
          <p:cNvSpPr>
            <a:spLocks noGrp="1"/>
          </p:cNvSpPr>
          <p:nvPr>
            <p:ph type="title"/>
          </p:nvPr>
        </p:nvSpPr>
        <p:spPr/>
        <p:txBody>
          <a:bodyPr/>
          <a:lstStyle/>
          <a:p>
            <a:pPr algn="ctr"/>
            <a:r>
              <a:rPr lang="en-US" dirty="0"/>
              <a:t>Important Keywords</a:t>
            </a:r>
          </a:p>
        </p:txBody>
      </p:sp>
      <p:pic>
        <p:nvPicPr>
          <p:cNvPr id="4" name="Content Placeholder 3">
            <a:extLst>
              <a:ext uri="{FF2B5EF4-FFF2-40B4-BE49-F238E27FC236}">
                <a16:creationId xmlns:a16="http://schemas.microsoft.com/office/drawing/2014/main" id="{BBB5C7E2-AA17-479C-BE6C-C7683376ECBE}"/>
              </a:ext>
            </a:extLst>
          </p:cNvPr>
          <p:cNvPicPr>
            <a:picLocks noGrp="1" noChangeAspect="1"/>
          </p:cNvPicPr>
          <p:nvPr>
            <p:ph idx="1"/>
          </p:nvPr>
        </p:nvPicPr>
        <p:blipFill>
          <a:blip r:embed="rId2"/>
          <a:stretch>
            <a:fillRect/>
          </a:stretch>
        </p:blipFill>
        <p:spPr>
          <a:xfrm>
            <a:off x="2487718" y="1825625"/>
            <a:ext cx="7216563" cy="4351338"/>
          </a:xfrm>
          <a:prstGeom prst="rect">
            <a:avLst/>
          </a:prstGeom>
        </p:spPr>
      </p:pic>
    </p:spTree>
    <p:extLst>
      <p:ext uri="{BB962C8B-B14F-4D97-AF65-F5344CB8AC3E}">
        <p14:creationId xmlns:p14="http://schemas.microsoft.com/office/powerpoint/2010/main" val="2361984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3E2D-82E4-48A6-A4F2-AA7581E4116D}"/>
              </a:ext>
            </a:extLst>
          </p:cNvPr>
          <p:cNvSpPr>
            <a:spLocks noGrp="1"/>
          </p:cNvSpPr>
          <p:nvPr>
            <p:ph type="title"/>
          </p:nvPr>
        </p:nvSpPr>
        <p:spPr/>
        <p:txBody>
          <a:bodyPr/>
          <a:lstStyle/>
          <a:p>
            <a:pPr algn="ctr"/>
            <a:r>
              <a:rPr lang="en-US" dirty="0"/>
              <a:t>Code Hierarchy</a:t>
            </a:r>
          </a:p>
        </p:txBody>
      </p:sp>
      <p:pic>
        <p:nvPicPr>
          <p:cNvPr id="4" name="Content Placeholder 3">
            <a:extLst>
              <a:ext uri="{FF2B5EF4-FFF2-40B4-BE49-F238E27FC236}">
                <a16:creationId xmlns:a16="http://schemas.microsoft.com/office/drawing/2014/main" id="{D34BDF91-18F1-47CE-A545-9B1166040507}"/>
              </a:ext>
            </a:extLst>
          </p:cNvPr>
          <p:cNvPicPr>
            <a:picLocks noGrp="1" noChangeAspect="1"/>
          </p:cNvPicPr>
          <p:nvPr>
            <p:ph idx="1"/>
          </p:nvPr>
        </p:nvPicPr>
        <p:blipFill>
          <a:blip r:embed="rId2"/>
          <a:stretch>
            <a:fillRect/>
          </a:stretch>
        </p:blipFill>
        <p:spPr>
          <a:xfrm>
            <a:off x="2985282" y="1825625"/>
            <a:ext cx="6221435" cy="4351338"/>
          </a:xfrm>
          <a:prstGeom prst="rect">
            <a:avLst/>
          </a:prstGeom>
        </p:spPr>
      </p:pic>
    </p:spTree>
    <p:extLst>
      <p:ext uri="{BB962C8B-B14F-4D97-AF65-F5344CB8AC3E}">
        <p14:creationId xmlns:p14="http://schemas.microsoft.com/office/powerpoint/2010/main" val="4218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24FB3C-5D88-4190-BFB3-BBE1FA943C9D}"/>
              </a:ext>
            </a:extLst>
          </p:cNvPr>
          <p:cNvPicPr>
            <a:picLocks noChangeAspect="1"/>
          </p:cNvPicPr>
          <p:nvPr/>
        </p:nvPicPr>
        <p:blipFill>
          <a:blip r:embed="rId3"/>
          <a:stretch>
            <a:fillRect/>
          </a:stretch>
        </p:blipFill>
        <p:spPr>
          <a:xfrm>
            <a:off x="715437" y="0"/>
            <a:ext cx="10761126" cy="6858000"/>
          </a:xfrm>
          <a:prstGeom prst="rect">
            <a:avLst/>
          </a:prstGeom>
        </p:spPr>
      </p:pic>
    </p:spTree>
    <p:extLst>
      <p:ext uri="{BB962C8B-B14F-4D97-AF65-F5344CB8AC3E}">
        <p14:creationId xmlns:p14="http://schemas.microsoft.com/office/powerpoint/2010/main" val="3462049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E127-FE81-4303-9FCA-3F832098ECCB}"/>
              </a:ext>
            </a:extLst>
          </p:cNvPr>
          <p:cNvSpPr>
            <a:spLocks noGrp="1"/>
          </p:cNvSpPr>
          <p:nvPr>
            <p:ph type="title"/>
          </p:nvPr>
        </p:nvSpPr>
        <p:spPr/>
        <p:txBody>
          <a:bodyPr/>
          <a:lstStyle/>
          <a:p>
            <a:pPr algn="ctr"/>
            <a:r>
              <a:rPr lang="en-US" dirty="0"/>
              <a:t>Typescript Compilation using tsc.exe</a:t>
            </a:r>
          </a:p>
        </p:txBody>
      </p:sp>
      <p:sp>
        <p:nvSpPr>
          <p:cNvPr id="3" name="Content Placeholder 2">
            <a:extLst>
              <a:ext uri="{FF2B5EF4-FFF2-40B4-BE49-F238E27FC236}">
                <a16:creationId xmlns:a16="http://schemas.microsoft.com/office/drawing/2014/main" id="{77AB10D7-EEDC-47A1-8B50-A3ABA907A001}"/>
              </a:ext>
            </a:extLst>
          </p:cNvPr>
          <p:cNvSpPr>
            <a:spLocks noGrp="1"/>
          </p:cNvSpPr>
          <p:nvPr>
            <p:ph idx="1"/>
          </p:nvPr>
        </p:nvSpPr>
        <p:spPr/>
        <p:txBody>
          <a:bodyPr/>
          <a:lstStyle/>
          <a:p>
            <a:r>
              <a:rPr lang="en-US" dirty="0"/>
              <a:t>Some code editors like Visual Studio provide Typescript complication OOB</a:t>
            </a:r>
          </a:p>
          <a:p>
            <a:r>
              <a:rPr lang="en-US" dirty="0"/>
              <a:t>But if you are writing code against node.js you might want to compile your Typescript to </a:t>
            </a:r>
            <a:r>
              <a:rPr lang="en-US" dirty="0" err="1"/>
              <a:t>Javascript</a:t>
            </a:r>
            <a:r>
              <a:rPr lang="en-US" dirty="0"/>
              <a:t> as part of build process using “tsc.exe”.</a:t>
            </a:r>
          </a:p>
        </p:txBody>
      </p:sp>
    </p:spTree>
    <p:extLst>
      <p:ext uri="{BB962C8B-B14F-4D97-AF65-F5344CB8AC3E}">
        <p14:creationId xmlns:p14="http://schemas.microsoft.com/office/powerpoint/2010/main" val="53279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D7413E-4428-43C7-976A-CAEF61193E50}"/>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Typing, Variables and Functions</a:t>
            </a:r>
          </a:p>
        </p:txBody>
      </p:sp>
    </p:spTree>
    <p:extLst>
      <p:ext uri="{BB962C8B-B14F-4D97-AF65-F5344CB8AC3E}">
        <p14:creationId xmlns:p14="http://schemas.microsoft.com/office/powerpoint/2010/main" val="33073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8704-341C-4778-9811-D05F599A5AF6}"/>
              </a:ext>
            </a:extLst>
          </p:cNvPr>
          <p:cNvSpPr>
            <a:spLocks noGrp="1"/>
          </p:cNvSpPr>
          <p:nvPr>
            <p:ph type="title"/>
          </p:nvPr>
        </p:nvSpPr>
        <p:spPr/>
        <p:txBody>
          <a:bodyPr/>
          <a:lstStyle/>
          <a:p>
            <a:pPr algn="ctr"/>
            <a:r>
              <a:rPr lang="en-US" dirty="0"/>
              <a:t>Grammar, Declarations and Annotations</a:t>
            </a:r>
          </a:p>
        </p:txBody>
      </p:sp>
      <p:pic>
        <p:nvPicPr>
          <p:cNvPr id="4" name="Content Placeholder 3">
            <a:extLst>
              <a:ext uri="{FF2B5EF4-FFF2-40B4-BE49-F238E27FC236}">
                <a16:creationId xmlns:a16="http://schemas.microsoft.com/office/drawing/2014/main" id="{658083E8-8444-4E7D-8BD3-74E7FCAE8C7E}"/>
              </a:ext>
            </a:extLst>
          </p:cNvPr>
          <p:cNvPicPr>
            <a:picLocks noGrp="1" noChangeAspect="1"/>
          </p:cNvPicPr>
          <p:nvPr>
            <p:ph idx="1"/>
          </p:nvPr>
        </p:nvPicPr>
        <p:blipFill>
          <a:blip r:embed="rId2"/>
          <a:stretch>
            <a:fillRect/>
          </a:stretch>
        </p:blipFill>
        <p:spPr>
          <a:xfrm>
            <a:off x="1207855" y="1825625"/>
            <a:ext cx="9776290" cy="4351338"/>
          </a:xfrm>
          <a:prstGeom prst="rect">
            <a:avLst/>
          </a:prstGeom>
        </p:spPr>
      </p:pic>
    </p:spTree>
    <p:extLst>
      <p:ext uri="{BB962C8B-B14F-4D97-AF65-F5344CB8AC3E}">
        <p14:creationId xmlns:p14="http://schemas.microsoft.com/office/powerpoint/2010/main" val="2301871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1F42-8335-42AD-947A-70FCFBE67C30}"/>
              </a:ext>
            </a:extLst>
          </p:cNvPr>
          <p:cNvSpPr>
            <a:spLocks noGrp="1"/>
          </p:cNvSpPr>
          <p:nvPr>
            <p:ph type="title"/>
          </p:nvPr>
        </p:nvSpPr>
        <p:spPr/>
        <p:txBody>
          <a:bodyPr/>
          <a:lstStyle/>
          <a:p>
            <a:r>
              <a:rPr lang="en-US" dirty="0"/>
              <a:t>Type Annotations</a:t>
            </a:r>
          </a:p>
        </p:txBody>
      </p:sp>
      <p:pic>
        <p:nvPicPr>
          <p:cNvPr id="4" name="Content Placeholder 3">
            <a:extLst>
              <a:ext uri="{FF2B5EF4-FFF2-40B4-BE49-F238E27FC236}">
                <a16:creationId xmlns:a16="http://schemas.microsoft.com/office/drawing/2014/main" id="{1BE9CB64-4F74-4A54-83DC-301730DC4E6C}"/>
              </a:ext>
            </a:extLst>
          </p:cNvPr>
          <p:cNvPicPr>
            <a:picLocks noGrp="1" noChangeAspect="1"/>
          </p:cNvPicPr>
          <p:nvPr>
            <p:ph idx="1"/>
          </p:nvPr>
        </p:nvPicPr>
        <p:blipFill>
          <a:blip r:embed="rId2"/>
          <a:stretch>
            <a:fillRect/>
          </a:stretch>
        </p:blipFill>
        <p:spPr>
          <a:xfrm>
            <a:off x="838200" y="1909481"/>
            <a:ext cx="10515600" cy="4183625"/>
          </a:xfrm>
          <a:prstGeom prst="rect">
            <a:avLst/>
          </a:prstGeom>
        </p:spPr>
      </p:pic>
    </p:spTree>
    <p:extLst>
      <p:ext uri="{BB962C8B-B14F-4D97-AF65-F5344CB8AC3E}">
        <p14:creationId xmlns:p14="http://schemas.microsoft.com/office/powerpoint/2010/main" val="484504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AC31-82DC-4937-86BB-BA8A72B47800}"/>
              </a:ext>
            </a:extLst>
          </p:cNvPr>
          <p:cNvSpPr>
            <a:spLocks noGrp="1"/>
          </p:cNvSpPr>
          <p:nvPr>
            <p:ph type="title"/>
          </p:nvPr>
        </p:nvSpPr>
        <p:spPr/>
        <p:txBody>
          <a:bodyPr/>
          <a:lstStyle/>
          <a:p>
            <a:pPr algn="ctr"/>
            <a:r>
              <a:rPr lang="en-US" dirty="0"/>
              <a:t>Annotation and Inferences</a:t>
            </a:r>
          </a:p>
        </p:txBody>
      </p:sp>
      <p:pic>
        <p:nvPicPr>
          <p:cNvPr id="4" name="Content Placeholder 3">
            <a:extLst>
              <a:ext uri="{FF2B5EF4-FFF2-40B4-BE49-F238E27FC236}">
                <a16:creationId xmlns:a16="http://schemas.microsoft.com/office/drawing/2014/main" id="{957E67C6-DB26-449A-BA75-9BD644C73095}"/>
              </a:ext>
            </a:extLst>
          </p:cNvPr>
          <p:cNvPicPr>
            <a:picLocks noGrp="1" noChangeAspect="1"/>
          </p:cNvPicPr>
          <p:nvPr>
            <p:ph idx="1"/>
          </p:nvPr>
        </p:nvPicPr>
        <p:blipFill>
          <a:blip r:embed="rId3"/>
          <a:stretch>
            <a:fillRect/>
          </a:stretch>
        </p:blipFill>
        <p:spPr>
          <a:xfrm>
            <a:off x="1573812" y="1825625"/>
            <a:ext cx="9044376" cy="4351338"/>
          </a:xfrm>
          <a:prstGeom prst="rect">
            <a:avLst/>
          </a:prstGeom>
        </p:spPr>
      </p:pic>
    </p:spTree>
    <p:extLst>
      <p:ext uri="{BB962C8B-B14F-4D97-AF65-F5344CB8AC3E}">
        <p14:creationId xmlns:p14="http://schemas.microsoft.com/office/powerpoint/2010/main" val="1700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598307-3ED0-496E-A46E-0CBB8FEC178F}"/>
              </a:ext>
            </a:extLst>
          </p:cNvPr>
          <p:cNvPicPr>
            <a:picLocks noChangeAspect="1"/>
          </p:cNvPicPr>
          <p:nvPr/>
        </p:nvPicPr>
        <p:blipFill>
          <a:blip r:embed="rId3"/>
          <a:stretch>
            <a:fillRect/>
          </a:stretch>
        </p:blipFill>
        <p:spPr>
          <a:xfrm>
            <a:off x="754511" y="0"/>
            <a:ext cx="10682978" cy="6858000"/>
          </a:xfrm>
          <a:prstGeom prst="rect">
            <a:avLst/>
          </a:prstGeom>
        </p:spPr>
      </p:pic>
    </p:spTree>
    <p:extLst>
      <p:ext uri="{BB962C8B-B14F-4D97-AF65-F5344CB8AC3E}">
        <p14:creationId xmlns:p14="http://schemas.microsoft.com/office/powerpoint/2010/main" val="2003638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295C-EAE4-4B02-9948-D6E837E86B0C}"/>
              </a:ext>
            </a:extLst>
          </p:cNvPr>
          <p:cNvSpPr>
            <a:spLocks noGrp="1"/>
          </p:cNvSpPr>
          <p:nvPr>
            <p:ph type="title"/>
          </p:nvPr>
        </p:nvSpPr>
        <p:spPr/>
        <p:txBody>
          <a:bodyPr/>
          <a:lstStyle/>
          <a:p>
            <a:pPr algn="ctr"/>
            <a:r>
              <a:rPr lang="en-US" dirty="0"/>
              <a:t>Annotation and Inferences</a:t>
            </a:r>
          </a:p>
        </p:txBody>
      </p:sp>
      <p:pic>
        <p:nvPicPr>
          <p:cNvPr id="4" name="Content Placeholder 3">
            <a:extLst>
              <a:ext uri="{FF2B5EF4-FFF2-40B4-BE49-F238E27FC236}">
                <a16:creationId xmlns:a16="http://schemas.microsoft.com/office/drawing/2014/main" id="{8F76D5C3-57AA-46C8-90CC-E3749D9CC41F}"/>
              </a:ext>
            </a:extLst>
          </p:cNvPr>
          <p:cNvPicPr>
            <a:picLocks noGrp="1" noChangeAspect="1"/>
          </p:cNvPicPr>
          <p:nvPr>
            <p:ph idx="1"/>
          </p:nvPr>
        </p:nvPicPr>
        <p:blipFill>
          <a:blip r:embed="rId2"/>
          <a:stretch>
            <a:fillRect/>
          </a:stretch>
        </p:blipFill>
        <p:spPr>
          <a:xfrm>
            <a:off x="838200" y="3218667"/>
            <a:ext cx="10515600" cy="1565253"/>
          </a:xfrm>
          <a:prstGeom prst="rect">
            <a:avLst/>
          </a:prstGeom>
        </p:spPr>
      </p:pic>
    </p:spTree>
    <p:extLst>
      <p:ext uri="{BB962C8B-B14F-4D97-AF65-F5344CB8AC3E}">
        <p14:creationId xmlns:p14="http://schemas.microsoft.com/office/powerpoint/2010/main" val="406290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4BD796-A457-43BC-ABF3-14E33D59066D}"/>
              </a:ext>
            </a:extLst>
          </p:cNvPr>
          <p:cNvPicPr>
            <a:picLocks noChangeAspect="1"/>
          </p:cNvPicPr>
          <p:nvPr/>
        </p:nvPicPr>
        <p:blipFill>
          <a:blip r:embed="rId2"/>
          <a:stretch>
            <a:fillRect/>
          </a:stretch>
        </p:blipFill>
        <p:spPr>
          <a:xfrm>
            <a:off x="0" y="165079"/>
            <a:ext cx="12192000" cy="6527842"/>
          </a:xfrm>
          <a:prstGeom prst="rect">
            <a:avLst/>
          </a:prstGeom>
        </p:spPr>
      </p:pic>
    </p:spTree>
    <p:extLst>
      <p:ext uri="{BB962C8B-B14F-4D97-AF65-F5344CB8AC3E}">
        <p14:creationId xmlns:p14="http://schemas.microsoft.com/office/powerpoint/2010/main" val="123953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1F7814-E8D7-4BD8-815A-743306E487E8}"/>
              </a:ext>
            </a:extLst>
          </p:cNvPr>
          <p:cNvPicPr>
            <a:picLocks noChangeAspect="1"/>
          </p:cNvPicPr>
          <p:nvPr/>
        </p:nvPicPr>
        <p:blipFill>
          <a:blip r:embed="rId2"/>
          <a:stretch>
            <a:fillRect/>
          </a:stretch>
        </p:blipFill>
        <p:spPr>
          <a:xfrm>
            <a:off x="0" y="136344"/>
            <a:ext cx="12192000" cy="6585311"/>
          </a:xfrm>
          <a:prstGeom prst="rect">
            <a:avLst/>
          </a:prstGeom>
        </p:spPr>
      </p:pic>
    </p:spTree>
    <p:extLst>
      <p:ext uri="{BB962C8B-B14F-4D97-AF65-F5344CB8AC3E}">
        <p14:creationId xmlns:p14="http://schemas.microsoft.com/office/powerpoint/2010/main" val="2434055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BE91-65C0-4C32-91B6-E1D9DC42C4E7}"/>
              </a:ext>
            </a:extLst>
          </p:cNvPr>
          <p:cNvSpPr>
            <a:spLocks noGrp="1"/>
          </p:cNvSpPr>
          <p:nvPr>
            <p:ph type="title"/>
          </p:nvPr>
        </p:nvSpPr>
        <p:spPr/>
        <p:txBody>
          <a:bodyPr/>
          <a:lstStyle/>
          <a:p>
            <a:pPr algn="ctr"/>
            <a:r>
              <a:rPr lang="en-US" dirty="0"/>
              <a:t>The Any Type and </a:t>
            </a:r>
            <a:r>
              <a:rPr lang="en-US" dirty="0" err="1"/>
              <a:t>Premitives</a:t>
            </a:r>
            <a:endParaRPr lang="en-US" dirty="0"/>
          </a:p>
        </p:txBody>
      </p:sp>
      <p:sp>
        <p:nvSpPr>
          <p:cNvPr id="3" name="Content Placeholder 2">
            <a:extLst>
              <a:ext uri="{FF2B5EF4-FFF2-40B4-BE49-F238E27FC236}">
                <a16:creationId xmlns:a16="http://schemas.microsoft.com/office/drawing/2014/main" id="{F872A7A5-66C2-4DD6-9B0A-240D8B055505}"/>
              </a:ext>
            </a:extLst>
          </p:cNvPr>
          <p:cNvSpPr>
            <a:spLocks noGrp="1"/>
          </p:cNvSpPr>
          <p:nvPr>
            <p:ph idx="1"/>
          </p:nvPr>
        </p:nvSpPr>
        <p:spPr/>
        <p:txBody>
          <a:bodyPr/>
          <a:lstStyle/>
          <a:p>
            <a:r>
              <a:rPr lang="en-US" dirty="0"/>
              <a:t>Any data type can represent any </a:t>
            </a:r>
            <a:r>
              <a:rPr lang="en-US" dirty="0" err="1"/>
              <a:t>Javascript</a:t>
            </a:r>
            <a:r>
              <a:rPr lang="en-US" dirty="0"/>
              <a:t> value.</a:t>
            </a:r>
          </a:p>
          <a:p>
            <a:endParaRPr lang="en-US" dirty="0"/>
          </a:p>
        </p:txBody>
      </p:sp>
      <p:pic>
        <p:nvPicPr>
          <p:cNvPr id="4" name="Picture 3">
            <a:extLst>
              <a:ext uri="{FF2B5EF4-FFF2-40B4-BE49-F238E27FC236}">
                <a16:creationId xmlns:a16="http://schemas.microsoft.com/office/drawing/2014/main" id="{7F9D2595-2CDD-4755-98FD-B46AC477AAF7}"/>
              </a:ext>
            </a:extLst>
          </p:cNvPr>
          <p:cNvPicPr>
            <a:picLocks noChangeAspect="1"/>
          </p:cNvPicPr>
          <p:nvPr/>
        </p:nvPicPr>
        <p:blipFill>
          <a:blip r:embed="rId2"/>
          <a:stretch>
            <a:fillRect/>
          </a:stretch>
        </p:blipFill>
        <p:spPr>
          <a:xfrm>
            <a:off x="2435131" y="2713434"/>
            <a:ext cx="6898638" cy="3598466"/>
          </a:xfrm>
          <a:prstGeom prst="rect">
            <a:avLst/>
          </a:prstGeom>
        </p:spPr>
      </p:pic>
    </p:spTree>
    <p:extLst>
      <p:ext uri="{BB962C8B-B14F-4D97-AF65-F5344CB8AC3E}">
        <p14:creationId xmlns:p14="http://schemas.microsoft.com/office/powerpoint/2010/main" val="2141060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7E16AD-6A49-4070-A118-8BBCC4E513D9}"/>
              </a:ext>
            </a:extLst>
          </p:cNvPr>
          <p:cNvPicPr>
            <a:picLocks noChangeAspect="1"/>
          </p:cNvPicPr>
          <p:nvPr/>
        </p:nvPicPr>
        <p:blipFill>
          <a:blip r:embed="rId2"/>
          <a:stretch>
            <a:fillRect/>
          </a:stretch>
        </p:blipFill>
        <p:spPr>
          <a:xfrm>
            <a:off x="1229544" y="412652"/>
            <a:ext cx="9732911" cy="6032695"/>
          </a:xfrm>
          <a:prstGeom prst="rect">
            <a:avLst/>
          </a:prstGeom>
        </p:spPr>
      </p:pic>
    </p:spTree>
    <p:extLst>
      <p:ext uri="{BB962C8B-B14F-4D97-AF65-F5344CB8AC3E}">
        <p14:creationId xmlns:p14="http://schemas.microsoft.com/office/powerpoint/2010/main" val="3107220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281A3A-1AB9-4F68-B0D1-D0855D91F9EF}"/>
              </a:ext>
            </a:extLst>
          </p:cNvPr>
          <p:cNvPicPr>
            <a:picLocks noChangeAspect="1"/>
          </p:cNvPicPr>
          <p:nvPr/>
        </p:nvPicPr>
        <p:blipFill>
          <a:blip r:embed="rId2"/>
          <a:stretch>
            <a:fillRect/>
          </a:stretch>
        </p:blipFill>
        <p:spPr>
          <a:xfrm>
            <a:off x="0" y="253112"/>
            <a:ext cx="12192000" cy="6351776"/>
          </a:xfrm>
          <a:prstGeom prst="rect">
            <a:avLst/>
          </a:prstGeom>
        </p:spPr>
      </p:pic>
    </p:spTree>
    <p:extLst>
      <p:ext uri="{BB962C8B-B14F-4D97-AF65-F5344CB8AC3E}">
        <p14:creationId xmlns:p14="http://schemas.microsoft.com/office/powerpoint/2010/main" val="1301889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C5327-8D8D-4D55-AC44-47B4BA754628}"/>
              </a:ext>
            </a:extLst>
          </p:cNvPr>
          <p:cNvPicPr>
            <a:picLocks noChangeAspect="1"/>
          </p:cNvPicPr>
          <p:nvPr/>
        </p:nvPicPr>
        <p:blipFill>
          <a:blip r:embed="rId2"/>
          <a:stretch>
            <a:fillRect/>
          </a:stretch>
        </p:blipFill>
        <p:spPr>
          <a:xfrm>
            <a:off x="1183717" y="0"/>
            <a:ext cx="9824565" cy="6858000"/>
          </a:xfrm>
          <a:prstGeom prst="rect">
            <a:avLst/>
          </a:prstGeom>
        </p:spPr>
      </p:pic>
    </p:spTree>
    <p:extLst>
      <p:ext uri="{BB962C8B-B14F-4D97-AF65-F5344CB8AC3E}">
        <p14:creationId xmlns:p14="http://schemas.microsoft.com/office/powerpoint/2010/main" val="3343373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5AB573-0E7C-4433-8639-30D975288677}"/>
              </a:ext>
            </a:extLst>
          </p:cNvPr>
          <p:cNvPicPr>
            <a:picLocks noChangeAspect="1"/>
          </p:cNvPicPr>
          <p:nvPr/>
        </p:nvPicPr>
        <p:blipFill>
          <a:blip r:embed="rId2"/>
          <a:stretch>
            <a:fillRect/>
          </a:stretch>
        </p:blipFill>
        <p:spPr>
          <a:xfrm>
            <a:off x="360416" y="0"/>
            <a:ext cx="11471167" cy="6858000"/>
          </a:xfrm>
          <a:prstGeom prst="rect">
            <a:avLst/>
          </a:prstGeom>
        </p:spPr>
      </p:pic>
    </p:spTree>
    <p:extLst>
      <p:ext uri="{BB962C8B-B14F-4D97-AF65-F5344CB8AC3E}">
        <p14:creationId xmlns:p14="http://schemas.microsoft.com/office/powerpoint/2010/main" val="2196785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56FF-F488-4C02-A239-43D933FEED3F}"/>
              </a:ext>
            </a:extLst>
          </p:cNvPr>
          <p:cNvSpPr>
            <a:spLocks noGrp="1"/>
          </p:cNvSpPr>
          <p:nvPr>
            <p:ph type="title"/>
          </p:nvPr>
        </p:nvSpPr>
        <p:spPr/>
        <p:txBody>
          <a:bodyPr/>
          <a:lstStyle/>
          <a:p>
            <a:pPr algn="ctr"/>
            <a:r>
              <a:rPr lang="en-US" dirty="0"/>
              <a:t>Object Types</a:t>
            </a:r>
          </a:p>
        </p:txBody>
      </p:sp>
      <p:pic>
        <p:nvPicPr>
          <p:cNvPr id="4" name="Content Placeholder 3">
            <a:extLst>
              <a:ext uri="{FF2B5EF4-FFF2-40B4-BE49-F238E27FC236}">
                <a16:creationId xmlns:a16="http://schemas.microsoft.com/office/drawing/2014/main" id="{30AB5B75-6BEC-4912-AF72-B2EC3E2C4130}"/>
              </a:ext>
            </a:extLst>
          </p:cNvPr>
          <p:cNvPicPr>
            <a:picLocks noGrp="1" noChangeAspect="1"/>
          </p:cNvPicPr>
          <p:nvPr>
            <p:ph idx="1"/>
          </p:nvPr>
        </p:nvPicPr>
        <p:blipFill>
          <a:blip r:embed="rId2"/>
          <a:stretch>
            <a:fillRect/>
          </a:stretch>
        </p:blipFill>
        <p:spPr>
          <a:xfrm>
            <a:off x="2219098" y="1825625"/>
            <a:ext cx="7753803" cy="4351338"/>
          </a:xfrm>
          <a:prstGeom prst="rect">
            <a:avLst/>
          </a:prstGeom>
        </p:spPr>
      </p:pic>
    </p:spTree>
    <p:extLst>
      <p:ext uri="{BB962C8B-B14F-4D97-AF65-F5344CB8AC3E}">
        <p14:creationId xmlns:p14="http://schemas.microsoft.com/office/powerpoint/2010/main" val="3932081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4C247-0B3C-4477-8C6D-185901B95AAF}"/>
              </a:ext>
            </a:extLst>
          </p:cNvPr>
          <p:cNvPicPr>
            <a:picLocks noChangeAspect="1"/>
          </p:cNvPicPr>
          <p:nvPr/>
        </p:nvPicPr>
        <p:blipFill>
          <a:blip r:embed="rId2"/>
          <a:stretch>
            <a:fillRect/>
          </a:stretch>
        </p:blipFill>
        <p:spPr>
          <a:xfrm>
            <a:off x="2048185" y="0"/>
            <a:ext cx="8095630" cy="6858000"/>
          </a:xfrm>
          <a:prstGeom prst="rect">
            <a:avLst/>
          </a:prstGeom>
        </p:spPr>
      </p:pic>
    </p:spTree>
    <p:extLst>
      <p:ext uri="{BB962C8B-B14F-4D97-AF65-F5344CB8AC3E}">
        <p14:creationId xmlns:p14="http://schemas.microsoft.com/office/powerpoint/2010/main" val="2552340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8D94F6-9FE0-4898-BB33-B75B3288A57F}"/>
              </a:ext>
            </a:extLst>
          </p:cNvPr>
          <p:cNvPicPr>
            <a:picLocks noChangeAspect="1"/>
          </p:cNvPicPr>
          <p:nvPr/>
        </p:nvPicPr>
        <p:blipFill>
          <a:blip r:embed="rId3"/>
          <a:stretch>
            <a:fillRect/>
          </a:stretch>
        </p:blipFill>
        <p:spPr>
          <a:xfrm>
            <a:off x="769507" y="0"/>
            <a:ext cx="10652985" cy="6858000"/>
          </a:xfrm>
          <a:prstGeom prst="rect">
            <a:avLst/>
          </a:prstGeom>
        </p:spPr>
      </p:pic>
    </p:spTree>
    <p:extLst>
      <p:ext uri="{BB962C8B-B14F-4D97-AF65-F5344CB8AC3E}">
        <p14:creationId xmlns:p14="http://schemas.microsoft.com/office/powerpoint/2010/main" val="3996650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C609-E96D-4650-9602-DE7A33FFABA7}"/>
              </a:ext>
            </a:extLst>
          </p:cNvPr>
          <p:cNvSpPr>
            <a:spLocks noGrp="1"/>
          </p:cNvSpPr>
          <p:nvPr>
            <p:ph type="title"/>
          </p:nvPr>
        </p:nvSpPr>
        <p:spPr/>
        <p:txBody>
          <a:bodyPr/>
          <a:lstStyle/>
          <a:p>
            <a:pPr algn="ctr"/>
            <a:r>
              <a:rPr lang="en-US"/>
              <a:t>Functions</a:t>
            </a:r>
            <a:endParaRPr lang="en-US" dirty="0"/>
          </a:p>
        </p:txBody>
      </p:sp>
      <p:pic>
        <p:nvPicPr>
          <p:cNvPr id="4" name="Content Placeholder 3">
            <a:extLst>
              <a:ext uri="{FF2B5EF4-FFF2-40B4-BE49-F238E27FC236}">
                <a16:creationId xmlns:a16="http://schemas.microsoft.com/office/drawing/2014/main" id="{232BDAA1-AAFE-41B3-8414-2860FD43BA57}"/>
              </a:ext>
            </a:extLst>
          </p:cNvPr>
          <p:cNvPicPr>
            <a:picLocks noGrp="1" noChangeAspect="1"/>
          </p:cNvPicPr>
          <p:nvPr>
            <p:ph idx="1"/>
          </p:nvPr>
        </p:nvPicPr>
        <p:blipFill>
          <a:blip r:embed="rId2"/>
          <a:stretch>
            <a:fillRect/>
          </a:stretch>
        </p:blipFill>
        <p:spPr>
          <a:xfrm>
            <a:off x="2298099" y="1825625"/>
            <a:ext cx="7595801" cy="4351338"/>
          </a:xfrm>
          <a:prstGeom prst="rect">
            <a:avLst/>
          </a:prstGeom>
        </p:spPr>
      </p:pic>
    </p:spTree>
    <p:extLst>
      <p:ext uri="{BB962C8B-B14F-4D97-AF65-F5344CB8AC3E}">
        <p14:creationId xmlns:p14="http://schemas.microsoft.com/office/powerpoint/2010/main" val="2672198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6E217D-78D1-4889-95C0-6B9CCA48D29A}"/>
              </a:ext>
            </a:extLst>
          </p:cNvPr>
          <p:cNvPicPr>
            <a:picLocks noChangeAspect="1"/>
          </p:cNvPicPr>
          <p:nvPr/>
        </p:nvPicPr>
        <p:blipFill>
          <a:blip r:embed="rId2"/>
          <a:stretch>
            <a:fillRect/>
          </a:stretch>
        </p:blipFill>
        <p:spPr>
          <a:xfrm>
            <a:off x="0" y="85458"/>
            <a:ext cx="12192000" cy="6687084"/>
          </a:xfrm>
          <a:prstGeom prst="rect">
            <a:avLst/>
          </a:prstGeom>
        </p:spPr>
      </p:pic>
    </p:spTree>
    <p:extLst>
      <p:ext uri="{BB962C8B-B14F-4D97-AF65-F5344CB8AC3E}">
        <p14:creationId xmlns:p14="http://schemas.microsoft.com/office/powerpoint/2010/main" val="2364294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1036E-E0D4-4C34-851A-C198263D6A92}"/>
              </a:ext>
            </a:extLst>
          </p:cNvPr>
          <p:cNvPicPr>
            <a:picLocks noChangeAspect="1"/>
          </p:cNvPicPr>
          <p:nvPr/>
        </p:nvPicPr>
        <p:blipFill>
          <a:blip r:embed="rId2"/>
          <a:stretch>
            <a:fillRect/>
          </a:stretch>
        </p:blipFill>
        <p:spPr>
          <a:xfrm>
            <a:off x="482216" y="0"/>
            <a:ext cx="11227568" cy="6858000"/>
          </a:xfrm>
          <a:prstGeom prst="rect">
            <a:avLst/>
          </a:prstGeom>
        </p:spPr>
      </p:pic>
    </p:spTree>
    <p:extLst>
      <p:ext uri="{BB962C8B-B14F-4D97-AF65-F5344CB8AC3E}">
        <p14:creationId xmlns:p14="http://schemas.microsoft.com/office/powerpoint/2010/main" val="1987816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8CE0-BF63-469F-B29E-4274D2E8013C}"/>
              </a:ext>
            </a:extLst>
          </p:cNvPr>
          <p:cNvSpPr>
            <a:spLocks noGrp="1"/>
          </p:cNvSpPr>
          <p:nvPr>
            <p:ph type="title"/>
          </p:nvPr>
        </p:nvSpPr>
        <p:spPr/>
        <p:txBody>
          <a:bodyPr/>
          <a:lstStyle/>
          <a:p>
            <a:pPr algn="ctr"/>
            <a:r>
              <a:rPr lang="en-US" dirty="0"/>
              <a:t>Functions and Interfaces</a:t>
            </a:r>
          </a:p>
        </p:txBody>
      </p:sp>
      <p:pic>
        <p:nvPicPr>
          <p:cNvPr id="4" name="Content Placeholder 3">
            <a:extLst>
              <a:ext uri="{FF2B5EF4-FFF2-40B4-BE49-F238E27FC236}">
                <a16:creationId xmlns:a16="http://schemas.microsoft.com/office/drawing/2014/main" id="{DFEB8789-84D3-4FF4-9695-1B5650B3348F}"/>
              </a:ext>
            </a:extLst>
          </p:cNvPr>
          <p:cNvPicPr>
            <a:picLocks noGrp="1" noChangeAspect="1"/>
          </p:cNvPicPr>
          <p:nvPr>
            <p:ph idx="1"/>
          </p:nvPr>
        </p:nvPicPr>
        <p:blipFill>
          <a:blip r:embed="rId3"/>
          <a:stretch>
            <a:fillRect/>
          </a:stretch>
        </p:blipFill>
        <p:spPr>
          <a:xfrm>
            <a:off x="2049176" y="1825625"/>
            <a:ext cx="8093648" cy="4351338"/>
          </a:xfrm>
          <a:prstGeom prst="rect">
            <a:avLst/>
          </a:prstGeom>
        </p:spPr>
      </p:pic>
    </p:spTree>
    <p:extLst>
      <p:ext uri="{BB962C8B-B14F-4D97-AF65-F5344CB8AC3E}">
        <p14:creationId xmlns:p14="http://schemas.microsoft.com/office/powerpoint/2010/main" val="4172129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2D33DD-7689-4275-9FCF-0A3360BB8567}"/>
              </a:ext>
            </a:extLst>
          </p:cNvPr>
          <p:cNvPicPr>
            <a:picLocks noChangeAspect="1"/>
          </p:cNvPicPr>
          <p:nvPr/>
        </p:nvPicPr>
        <p:blipFill>
          <a:blip r:embed="rId2"/>
          <a:stretch>
            <a:fillRect/>
          </a:stretch>
        </p:blipFill>
        <p:spPr>
          <a:xfrm>
            <a:off x="2588129" y="0"/>
            <a:ext cx="7015742" cy="6858000"/>
          </a:xfrm>
          <a:prstGeom prst="rect">
            <a:avLst/>
          </a:prstGeom>
        </p:spPr>
      </p:pic>
    </p:spTree>
    <p:extLst>
      <p:ext uri="{BB962C8B-B14F-4D97-AF65-F5344CB8AC3E}">
        <p14:creationId xmlns:p14="http://schemas.microsoft.com/office/powerpoint/2010/main" val="2391723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1035F0-3C27-4310-A044-939FA57F97D3}"/>
              </a:ext>
            </a:extLst>
          </p:cNvPr>
          <p:cNvPicPr>
            <a:picLocks noChangeAspect="1"/>
          </p:cNvPicPr>
          <p:nvPr/>
        </p:nvPicPr>
        <p:blipFill>
          <a:blip r:embed="rId3"/>
          <a:stretch>
            <a:fillRect/>
          </a:stretch>
        </p:blipFill>
        <p:spPr>
          <a:xfrm>
            <a:off x="2885209" y="0"/>
            <a:ext cx="6421582" cy="6858000"/>
          </a:xfrm>
          <a:prstGeom prst="rect">
            <a:avLst/>
          </a:prstGeom>
        </p:spPr>
      </p:pic>
    </p:spTree>
    <p:extLst>
      <p:ext uri="{BB962C8B-B14F-4D97-AF65-F5344CB8AC3E}">
        <p14:creationId xmlns:p14="http://schemas.microsoft.com/office/powerpoint/2010/main" val="730678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2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174F1-685E-4EA8-B086-A5D51D3AA2AC}"/>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Interface to enforce return types</a:t>
            </a:r>
          </a:p>
        </p:txBody>
      </p:sp>
      <p:pic>
        <p:nvPicPr>
          <p:cNvPr id="4" name="Content Placeholder 3">
            <a:extLst>
              <a:ext uri="{FF2B5EF4-FFF2-40B4-BE49-F238E27FC236}">
                <a16:creationId xmlns:a16="http://schemas.microsoft.com/office/drawing/2014/main" id="{EC7B4BBF-EA5E-4607-B901-3DBECD44055C}"/>
              </a:ext>
            </a:extLst>
          </p:cNvPr>
          <p:cNvPicPr>
            <a:picLocks noGrp="1" noChangeAspect="1"/>
          </p:cNvPicPr>
          <p:nvPr>
            <p:ph idx="1"/>
          </p:nvPr>
        </p:nvPicPr>
        <p:blipFill rotWithShape="1">
          <a:blip r:embed="rId2"/>
          <a:srcRect t="2743" r="-3" b="4776"/>
          <a:stretch/>
        </p:blipFill>
        <p:spPr>
          <a:xfrm>
            <a:off x="6096000" y="640080"/>
            <a:ext cx="5459470" cy="5578816"/>
          </a:xfrm>
          <a:prstGeom prst="rect">
            <a:avLst/>
          </a:prstGeom>
        </p:spPr>
      </p:pic>
    </p:spTree>
    <p:extLst>
      <p:ext uri="{BB962C8B-B14F-4D97-AF65-F5344CB8AC3E}">
        <p14:creationId xmlns:p14="http://schemas.microsoft.com/office/powerpoint/2010/main" val="2084275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A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90FBA50-FDEE-4450-BE60-B2ACB0A491EF}"/>
              </a:ext>
            </a:extLst>
          </p:cNvPr>
          <p:cNvPicPr>
            <a:picLocks noChangeAspect="1"/>
          </p:cNvPicPr>
          <p:nvPr/>
        </p:nvPicPr>
        <p:blipFill>
          <a:blip r:embed="rId2"/>
          <a:stretch>
            <a:fillRect/>
          </a:stretch>
        </p:blipFill>
        <p:spPr>
          <a:xfrm>
            <a:off x="643467" y="1247987"/>
            <a:ext cx="10905066" cy="4362026"/>
          </a:xfrm>
          <a:prstGeom prst="rect">
            <a:avLst/>
          </a:prstGeom>
        </p:spPr>
      </p:pic>
    </p:spTree>
    <p:extLst>
      <p:ext uri="{BB962C8B-B14F-4D97-AF65-F5344CB8AC3E}">
        <p14:creationId xmlns:p14="http://schemas.microsoft.com/office/powerpoint/2010/main" val="2500147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2FF9-DD4A-415A-8E89-D4C568FAD382}"/>
              </a:ext>
            </a:extLst>
          </p:cNvPr>
          <p:cNvSpPr>
            <a:spLocks noGrp="1"/>
          </p:cNvSpPr>
          <p:nvPr>
            <p:ph type="title"/>
          </p:nvPr>
        </p:nvSpPr>
        <p:spPr/>
        <p:txBody>
          <a:bodyPr/>
          <a:lstStyle/>
          <a:p>
            <a:pPr algn="ctr"/>
            <a:r>
              <a:rPr lang="en-US" dirty="0"/>
              <a:t>Classes and Interfaces</a:t>
            </a:r>
          </a:p>
        </p:txBody>
      </p:sp>
      <p:sp>
        <p:nvSpPr>
          <p:cNvPr id="3" name="Content Placeholder 2">
            <a:extLst>
              <a:ext uri="{FF2B5EF4-FFF2-40B4-BE49-F238E27FC236}">
                <a16:creationId xmlns:a16="http://schemas.microsoft.com/office/drawing/2014/main" id="{FD6DE038-076D-4EE4-B6E9-3AD0A22AE64E}"/>
              </a:ext>
            </a:extLst>
          </p:cNvPr>
          <p:cNvSpPr>
            <a:spLocks noGrp="1"/>
          </p:cNvSpPr>
          <p:nvPr>
            <p:ph idx="1"/>
          </p:nvPr>
        </p:nvSpPr>
        <p:spPr/>
        <p:txBody>
          <a:bodyPr/>
          <a:lstStyle/>
          <a:p>
            <a:r>
              <a:rPr lang="en-US" dirty="0"/>
              <a:t>Typescript provides built-in support for classes</a:t>
            </a:r>
          </a:p>
          <a:p>
            <a:r>
              <a:rPr lang="en-US" dirty="0"/>
              <a:t>Class is just a container, it encapsulates code which can be reused</a:t>
            </a:r>
          </a:p>
          <a:p>
            <a:endParaRPr lang="en-US" dirty="0"/>
          </a:p>
        </p:txBody>
      </p:sp>
      <p:pic>
        <p:nvPicPr>
          <p:cNvPr id="4" name="Picture 3">
            <a:extLst>
              <a:ext uri="{FF2B5EF4-FFF2-40B4-BE49-F238E27FC236}">
                <a16:creationId xmlns:a16="http://schemas.microsoft.com/office/drawing/2014/main" id="{D11612D8-A2A1-414D-8AA6-2897F8CBFEA5}"/>
              </a:ext>
            </a:extLst>
          </p:cNvPr>
          <p:cNvPicPr>
            <a:picLocks noChangeAspect="1"/>
          </p:cNvPicPr>
          <p:nvPr/>
        </p:nvPicPr>
        <p:blipFill>
          <a:blip r:embed="rId2"/>
          <a:stretch>
            <a:fillRect/>
          </a:stretch>
        </p:blipFill>
        <p:spPr>
          <a:xfrm>
            <a:off x="2056015" y="3429000"/>
            <a:ext cx="7572054" cy="2918963"/>
          </a:xfrm>
          <a:prstGeom prst="rect">
            <a:avLst/>
          </a:prstGeom>
        </p:spPr>
      </p:pic>
    </p:spTree>
    <p:extLst>
      <p:ext uri="{BB962C8B-B14F-4D97-AF65-F5344CB8AC3E}">
        <p14:creationId xmlns:p14="http://schemas.microsoft.com/office/powerpoint/2010/main" val="394024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2055-A3F1-433C-AC7D-622EC58B269F}"/>
              </a:ext>
            </a:extLst>
          </p:cNvPr>
          <p:cNvSpPr>
            <a:spLocks noGrp="1"/>
          </p:cNvSpPr>
          <p:nvPr>
            <p:ph type="title"/>
          </p:nvPr>
        </p:nvSpPr>
        <p:spPr/>
        <p:txBody>
          <a:bodyPr/>
          <a:lstStyle/>
          <a:p>
            <a:pPr algn="ctr"/>
            <a:r>
              <a:rPr lang="en-US" dirty="0"/>
              <a:t>Class Members</a:t>
            </a:r>
          </a:p>
        </p:txBody>
      </p:sp>
      <p:pic>
        <p:nvPicPr>
          <p:cNvPr id="4" name="Content Placeholder 3">
            <a:extLst>
              <a:ext uri="{FF2B5EF4-FFF2-40B4-BE49-F238E27FC236}">
                <a16:creationId xmlns:a16="http://schemas.microsoft.com/office/drawing/2014/main" id="{227F7B99-AAD1-49B2-A29D-51C25833BE88}"/>
              </a:ext>
            </a:extLst>
          </p:cNvPr>
          <p:cNvPicPr>
            <a:picLocks noGrp="1" noChangeAspect="1"/>
          </p:cNvPicPr>
          <p:nvPr>
            <p:ph idx="1"/>
          </p:nvPr>
        </p:nvPicPr>
        <p:blipFill>
          <a:blip r:embed="rId2"/>
          <a:stretch>
            <a:fillRect/>
          </a:stretch>
        </p:blipFill>
        <p:spPr>
          <a:xfrm>
            <a:off x="838200" y="2085997"/>
            <a:ext cx="10515600" cy="3830594"/>
          </a:xfrm>
          <a:prstGeom prst="rect">
            <a:avLst/>
          </a:prstGeom>
        </p:spPr>
      </p:pic>
    </p:spTree>
    <p:extLst>
      <p:ext uri="{BB962C8B-B14F-4D97-AF65-F5344CB8AC3E}">
        <p14:creationId xmlns:p14="http://schemas.microsoft.com/office/powerpoint/2010/main" val="117076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F884-2213-499A-862C-7BB6D9A35345}"/>
              </a:ext>
            </a:extLst>
          </p:cNvPr>
          <p:cNvSpPr>
            <a:spLocks noGrp="1"/>
          </p:cNvSpPr>
          <p:nvPr>
            <p:ph type="title"/>
          </p:nvPr>
        </p:nvSpPr>
        <p:spPr/>
        <p:txBody>
          <a:bodyPr/>
          <a:lstStyle/>
          <a:p>
            <a:pPr algn="ctr"/>
            <a:r>
              <a:rPr lang="en-US" dirty="0" err="1"/>
              <a:t>Javascript</a:t>
            </a:r>
            <a:r>
              <a:rPr lang="en-US" dirty="0"/>
              <a:t> Dynamic Types</a:t>
            </a:r>
          </a:p>
        </p:txBody>
      </p:sp>
      <p:sp>
        <p:nvSpPr>
          <p:cNvPr id="3" name="Content Placeholder 2">
            <a:extLst>
              <a:ext uri="{FF2B5EF4-FFF2-40B4-BE49-F238E27FC236}">
                <a16:creationId xmlns:a16="http://schemas.microsoft.com/office/drawing/2014/main" id="{C6813C6A-9B7C-40E0-88CF-68B6D1231C81}"/>
              </a:ext>
            </a:extLst>
          </p:cNvPr>
          <p:cNvSpPr>
            <a:spLocks noGrp="1"/>
          </p:cNvSpPr>
          <p:nvPr>
            <p:ph idx="1"/>
          </p:nvPr>
        </p:nvSpPr>
        <p:spPr/>
        <p:txBody>
          <a:bodyPr/>
          <a:lstStyle/>
          <a:p>
            <a:r>
              <a:rPr lang="en-US" dirty="0" err="1"/>
              <a:t>Javascript</a:t>
            </a:r>
            <a:r>
              <a:rPr lang="en-US" dirty="0"/>
              <a:t> provides dynamic type system</a:t>
            </a:r>
          </a:p>
          <a:p>
            <a:r>
              <a:rPr lang="en-US" dirty="0"/>
              <a:t>The Good</a:t>
            </a:r>
          </a:p>
          <a:p>
            <a:pPr lvl="1"/>
            <a:r>
              <a:rPr lang="en-US" dirty="0"/>
              <a:t>Variables can hold any object (Boolean, string, number, object literal)</a:t>
            </a:r>
          </a:p>
          <a:p>
            <a:pPr lvl="1"/>
            <a:r>
              <a:rPr lang="en-US" dirty="0"/>
              <a:t>Types determined on the fly</a:t>
            </a:r>
          </a:p>
          <a:p>
            <a:pPr lvl="1"/>
            <a:r>
              <a:rPr lang="en-US" dirty="0"/>
              <a:t>Implicit type coercion (e.g. string to number)</a:t>
            </a:r>
          </a:p>
          <a:p>
            <a:r>
              <a:rPr lang="en-US" dirty="0"/>
              <a:t>The Bad</a:t>
            </a:r>
          </a:p>
          <a:p>
            <a:pPr lvl="1"/>
            <a:r>
              <a:rPr lang="en-US" dirty="0"/>
              <a:t>Difficult to ensure proper types are passed without tests</a:t>
            </a:r>
          </a:p>
          <a:p>
            <a:pPr lvl="1"/>
            <a:r>
              <a:rPr lang="en-US" dirty="0"/>
              <a:t>Not all developers use ===</a:t>
            </a:r>
          </a:p>
          <a:p>
            <a:pPr lvl="1"/>
            <a:r>
              <a:rPr lang="en-US" dirty="0"/>
              <a:t>Enterprise-scale apps can have 1000s of lines of code</a:t>
            </a:r>
          </a:p>
        </p:txBody>
      </p:sp>
    </p:spTree>
    <p:extLst>
      <p:ext uri="{BB962C8B-B14F-4D97-AF65-F5344CB8AC3E}">
        <p14:creationId xmlns:p14="http://schemas.microsoft.com/office/powerpoint/2010/main" val="1099600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079B2E-5578-4B6D-8DBD-8A28035BCC3E}"/>
              </a:ext>
            </a:extLst>
          </p:cNvPr>
          <p:cNvPicPr>
            <a:picLocks noChangeAspect="1"/>
          </p:cNvPicPr>
          <p:nvPr/>
        </p:nvPicPr>
        <p:blipFill>
          <a:blip r:embed="rId2"/>
          <a:stretch>
            <a:fillRect/>
          </a:stretch>
        </p:blipFill>
        <p:spPr>
          <a:xfrm>
            <a:off x="1291716" y="0"/>
            <a:ext cx="9608568" cy="6858000"/>
          </a:xfrm>
          <a:prstGeom prst="rect">
            <a:avLst/>
          </a:prstGeom>
        </p:spPr>
      </p:pic>
    </p:spTree>
    <p:extLst>
      <p:ext uri="{BB962C8B-B14F-4D97-AF65-F5344CB8AC3E}">
        <p14:creationId xmlns:p14="http://schemas.microsoft.com/office/powerpoint/2010/main" val="786722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BD06C-43B6-45C4-8E4D-DFEBF745C1A2}"/>
              </a:ext>
            </a:extLst>
          </p:cNvPr>
          <p:cNvPicPr>
            <a:picLocks noChangeAspect="1"/>
          </p:cNvPicPr>
          <p:nvPr/>
        </p:nvPicPr>
        <p:blipFill>
          <a:blip r:embed="rId2"/>
          <a:stretch>
            <a:fillRect/>
          </a:stretch>
        </p:blipFill>
        <p:spPr>
          <a:xfrm>
            <a:off x="399834" y="0"/>
            <a:ext cx="11392332" cy="6858000"/>
          </a:xfrm>
          <a:prstGeom prst="rect">
            <a:avLst/>
          </a:prstGeom>
        </p:spPr>
      </p:pic>
    </p:spTree>
    <p:extLst>
      <p:ext uri="{BB962C8B-B14F-4D97-AF65-F5344CB8AC3E}">
        <p14:creationId xmlns:p14="http://schemas.microsoft.com/office/powerpoint/2010/main" val="576868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BB53D3-1476-4C48-BBD3-540435CC4531}"/>
              </a:ext>
            </a:extLst>
          </p:cNvPr>
          <p:cNvPicPr>
            <a:picLocks noChangeAspect="1"/>
          </p:cNvPicPr>
          <p:nvPr/>
        </p:nvPicPr>
        <p:blipFill>
          <a:blip r:embed="rId2"/>
          <a:stretch>
            <a:fillRect/>
          </a:stretch>
        </p:blipFill>
        <p:spPr>
          <a:xfrm>
            <a:off x="0" y="1469427"/>
            <a:ext cx="12192000" cy="3919145"/>
          </a:xfrm>
          <a:prstGeom prst="rect">
            <a:avLst/>
          </a:prstGeom>
        </p:spPr>
      </p:pic>
    </p:spTree>
    <p:extLst>
      <p:ext uri="{BB962C8B-B14F-4D97-AF65-F5344CB8AC3E}">
        <p14:creationId xmlns:p14="http://schemas.microsoft.com/office/powerpoint/2010/main" val="2084061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6BE4D1-E8CB-4D2D-873F-0B5C0D180E48}"/>
              </a:ext>
            </a:extLst>
          </p:cNvPr>
          <p:cNvPicPr>
            <a:picLocks noChangeAspect="1"/>
          </p:cNvPicPr>
          <p:nvPr/>
        </p:nvPicPr>
        <p:blipFill>
          <a:blip r:embed="rId2"/>
          <a:stretch>
            <a:fillRect/>
          </a:stretch>
        </p:blipFill>
        <p:spPr>
          <a:xfrm>
            <a:off x="1222621" y="0"/>
            <a:ext cx="9746758" cy="6858000"/>
          </a:xfrm>
          <a:prstGeom prst="rect">
            <a:avLst/>
          </a:prstGeom>
        </p:spPr>
      </p:pic>
    </p:spTree>
    <p:extLst>
      <p:ext uri="{BB962C8B-B14F-4D97-AF65-F5344CB8AC3E}">
        <p14:creationId xmlns:p14="http://schemas.microsoft.com/office/powerpoint/2010/main" val="2699381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A2520D-4F68-428F-8004-165C01D315BA}"/>
              </a:ext>
            </a:extLst>
          </p:cNvPr>
          <p:cNvPicPr>
            <a:picLocks noChangeAspect="1"/>
          </p:cNvPicPr>
          <p:nvPr/>
        </p:nvPicPr>
        <p:blipFill>
          <a:blip r:embed="rId2"/>
          <a:stretch>
            <a:fillRect/>
          </a:stretch>
        </p:blipFill>
        <p:spPr>
          <a:xfrm>
            <a:off x="1504446" y="0"/>
            <a:ext cx="9183107" cy="6858000"/>
          </a:xfrm>
          <a:prstGeom prst="rect">
            <a:avLst/>
          </a:prstGeom>
        </p:spPr>
      </p:pic>
    </p:spTree>
    <p:extLst>
      <p:ext uri="{BB962C8B-B14F-4D97-AF65-F5344CB8AC3E}">
        <p14:creationId xmlns:p14="http://schemas.microsoft.com/office/powerpoint/2010/main" val="4010432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5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306C7D9-5CA3-4739-8EF9-A63DC2E7234A}"/>
              </a:ext>
            </a:extLst>
          </p:cNvPr>
          <p:cNvPicPr>
            <a:picLocks noChangeAspect="1"/>
          </p:cNvPicPr>
          <p:nvPr/>
        </p:nvPicPr>
        <p:blipFill>
          <a:blip r:embed="rId2"/>
          <a:stretch>
            <a:fillRect/>
          </a:stretch>
        </p:blipFill>
        <p:spPr>
          <a:xfrm>
            <a:off x="2799511" y="643467"/>
            <a:ext cx="6592978" cy="5571066"/>
          </a:xfrm>
          <a:prstGeom prst="rect">
            <a:avLst/>
          </a:prstGeom>
        </p:spPr>
      </p:pic>
    </p:spTree>
    <p:extLst>
      <p:ext uri="{BB962C8B-B14F-4D97-AF65-F5344CB8AC3E}">
        <p14:creationId xmlns:p14="http://schemas.microsoft.com/office/powerpoint/2010/main" val="1532503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C0B1E6-F1E7-43D3-993B-2858672B0F38}"/>
              </a:ext>
            </a:extLst>
          </p:cNvPr>
          <p:cNvPicPr>
            <a:picLocks noChangeAspect="1"/>
          </p:cNvPicPr>
          <p:nvPr/>
        </p:nvPicPr>
        <p:blipFill>
          <a:blip r:embed="rId2"/>
          <a:stretch>
            <a:fillRect/>
          </a:stretch>
        </p:blipFill>
        <p:spPr>
          <a:xfrm>
            <a:off x="1493076" y="0"/>
            <a:ext cx="9205848" cy="6858000"/>
          </a:xfrm>
          <a:prstGeom prst="rect">
            <a:avLst/>
          </a:prstGeom>
        </p:spPr>
      </p:pic>
    </p:spTree>
    <p:extLst>
      <p:ext uri="{BB962C8B-B14F-4D97-AF65-F5344CB8AC3E}">
        <p14:creationId xmlns:p14="http://schemas.microsoft.com/office/powerpoint/2010/main" val="1738357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545E87-6B46-49CD-8E2E-C759930BA23B}"/>
              </a:ext>
            </a:extLst>
          </p:cNvPr>
          <p:cNvPicPr>
            <a:picLocks noChangeAspect="1"/>
          </p:cNvPicPr>
          <p:nvPr/>
        </p:nvPicPr>
        <p:blipFill>
          <a:blip r:embed="rId2"/>
          <a:stretch>
            <a:fillRect/>
          </a:stretch>
        </p:blipFill>
        <p:spPr>
          <a:xfrm>
            <a:off x="1326931" y="0"/>
            <a:ext cx="9538138" cy="6858000"/>
          </a:xfrm>
          <a:prstGeom prst="rect">
            <a:avLst/>
          </a:prstGeom>
        </p:spPr>
      </p:pic>
    </p:spTree>
    <p:extLst>
      <p:ext uri="{BB962C8B-B14F-4D97-AF65-F5344CB8AC3E}">
        <p14:creationId xmlns:p14="http://schemas.microsoft.com/office/powerpoint/2010/main" val="2942480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9F7A-AD33-4679-9689-F2846DBEF22A}"/>
              </a:ext>
            </a:extLst>
          </p:cNvPr>
          <p:cNvSpPr>
            <a:spLocks noGrp="1"/>
          </p:cNvSpPr>
          <p:nvPr>
            <p:ph type="title"/>
          </p:nvPr>
        </p:nvSpPr>
        <p:spPr/>
        <p:txBody>
          <a:bodyPr/>
          <a:lstStyle/>
          <a:p>
            <a:pPr algn="ctr"/>
            <a:r>
              <a:rPr lang="en-US"/>
              <a:t>Extending Types</a:t>
            </a:r>
            <a:endParaRPr lang="en-US" dirty="0"/>
          </a:p>
        </p:txBody>
      </p:sp>
      <p:sp>
        <p:nvSpPr>
          <p:cNvPr id="6" name="Content Placeholder 5">
            <a:extLst>
              <a:ext uri="{FF2B5EF4-FFF2-40B4-BE49-F238E27FC236}">
                <a16:creationId xmlns:a16="http://schemas.microsoft.com/office/drawing/2014/main" id="{D11A1789-0BB6-4287-AA24-DFC90F4AC51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CE5CE70-2344-4124-A031-81DF6B0F39B2}"/>
              </a:ext>
            </a:extLst>
          </p:cNvPr>
          <p:cNvPicPr>
            <a:picLocks noChangeAspect="1"/>
          </p:cNvPicPr>
          <p:nvPr/>
        </p:nvPicPr>
        <p:blipFill>
          <a:blip r:embed="rId2"/>
          <a:stretch>
            <a:fillRect/>
          </a:stretch>
        </p:blipFill>
        <p:spPr>
          <a:xfrm>
            <a:off x="2233353" y="2381732"/>
            <a:ext cx="7309658" cy="3495183"/>
          </a:xfrm>
          <a:prstGeom prst="rect">
            <a:avLst/>
          </a:prstGeom>
        </p:spPr>
      </p:pic>
    </p:spTree>
    <p:extLst>
      <p:ext uri="{BB962C8B-B14F-4D97-AF65-F5344CB8AC3E}">
        <p14:creationId xmlns:p14="http://schemas.microsoft.com/office/powerpoint/2010/main" val="173535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CBE2A9A-3D5A-4DB7-99E2-C285D7FC25A2}"/>
              </a:ext>
            </a:extLst>
          </p:cNvPr>
          <p:cNvPicPr>
            <a:picLocks noChangeAspect="1"/>
          </p:cNvPicPr>
          <p:nvPr/>
        </p:nvPicPr>
        <p:blipFill>
          <a:blip r:embed="rId2"/>
          <a:stretch>
            <a:fillRect/>
          </a:stretch>
        </p:blipFill>
        <p:spPr>
          <a:xfrm>
            <a:off x="2394295" y="643467"/>
            <a:ext cx="7403410" cy="5571066"/>
          </a:xfrm>
          <a:prstGeom prst="rect">
            <a:avLst/>
          </a:prstGeom>
        </p:spPr>
      </p:pic>
    </p:spTree>
    <p:extLst>
      <p:ext uri="{BB962C8B-B14F-4D97-AF65-F5344CB8AC3E}">
        <p14:creationId xmlns:p14="http://schemas.microsoft.com/office/powerpoint/2010/main" val="328487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2DF19-9657-4BF1-AE77-5184FCAF6309}"/>
              </a:ext>
            </a:extLst>
          </p:cNvPr>
          <p:cNvPicPr>
            <a:picLocks noChangeAspect="1"/>
          </p:cNvPicPr>
          <p:nvPr/>
        </p:nvPicPr>
        <p:blipFill>
          <a:blip r:embed="rId2"/>
          <a:stretch>
            <a:fillRect/>
          </a:stretch>
        </p:blipFill>
        <p:spPr>
          <a:xfrm>
            <a:off x="1212677" y="0"/>
            <a:ext cx="9766646" cy="6858000"/>
          </a:xfrm>
          <a:prstGeom prst="rect">
            <a:avLst/>
          </a:prstGeom>
        </p:spPr>
      </p:pic>
    </p:spTree>
    <p:extLst>
      <p:ext uri="{BB962C8B-B14F-4D97-AF65-F5344CB8AC3E}">
        <p14:creationId xmlns:p14="http://schemas.microsoft.com/office/powerpoint/2010/main" val="2994564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6F7690F-ED8D-435C-8627-112921040AAC}"/>
              </a:ext>
            </a:extLst>
          </p:cNvPr>
          <p:cNvPicPr>
            <a:picLocks noChangeAspect="1"/>
          </p:cNvPicPr>
          <p:nvPr/>
        </p:nvPicPr>
        <p:blipFill>
          <a:blip r:embed="rId2"/>
          <a:stretch>
            <a:fillRect/>
          </a:stretch>
        </p:blipFill>
        <p:spPr>
          <a:xfrm>
            <a:off x="2536213" y="643467"/>
            <a:ext cx="7119573" cy="5571066"/>
          </a:xfrm>
          <a:prstGeom prst="rect">
            <a:avLst/>
          </a:prstGeom>
        </p:spPr>
      </p:pic>
    </p:spTree>
    <p:extLst>
      <p:ext uri="{BB962C8B-B14F-4D97-AF65-F5344CB8AC3E}">
        <p14:creationId xmlns:p14="http://schemas.microsoft.com/office/powerpoint/2010/main" val="3539660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C078-29B4-46A4-B9EE-1FC564FF3280}"/>
              </a:ext>
            </a:extLst>
          </p:cNvPr>
          <p:cNvSpPr>
            <a:spLocks noGrp="1"/>
          </p:cNvSpPr>
          <p:nvPr>
            <p:ph type="title"/>
          </p:nvPr>
        </p:nvSpPr>
        <p:spPr/>
        <p:txBody>
          <a:bodyPr/>
          <a:lstStyle/>
          <a:p>
            <a:pPr algn="ctr"/>
            <a:r>
              <a:rPr lang="en-US"/>
              <a:t>Using Interfaces</a:t>
            </a:r>
            <a:endParaRPr lang="en-US" dirty="0"/>
          </a:p>
        </p:txBody>
      </p:sp>
      <p:pic>
        <p:nvPicPr>
          <p:cNvPr id="4" name="Content Placeholder 3">
            <a:extLst>
              <a:ext uri="{FF2B5EF4-FFF2-40B4-BE49-F238E27FC236}">
                <a16:creationId xmlns:a16="http://schemas.microsoft.com/office/drawing/2014/main" id="{02BE2194-9227-43A9-A0E6-5CD7C5F4F6A9}"/>
              </a:ext>
            </a:extLst>
          </p:cNvPr>
          <p:cNvPicPr>
            <a:picLocks noGrp="1" noChangeAspect="1"/>
          </p:cNvPicPr>
          <p:nvPr>
            <p:ph idx="1"/>
          </p:nvPr>
        </p:nvPicPr>
        <p:blipFill>
          <a:blip r:embed="rId2"/>
          <a:stretch>
            <a:fillRect/>
          </a:stretch>
        </p:blipFill>
        <p:spPr>
          <a:xfrm>
            <a:off x="2872853" y="1825625"/>
            <a:ext cx="6446293" cy="4351338"/>
          </a:xfrm>
          <a:prstGeom prst="rect">
            <a:avLst/>
          </a:prstGeom>
        </p:spPr>
      </p:pic>
    </p:spTree>
    <p:extLst>
      <p:ext uri="{BB962C8B-B14F-4D97-AF65-F5344CB8AC3E}">
        <p14:creationId xmlns:p14="http://schemas.microsoft.com/office/powerpoint/2010/main" val="1042598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F7620ED-8775-4091-85E1-E5216831542D}"/>
              </a:ext>
            </a:extLst>
          </p:cNvPr>
          <p:cNvPicPr>
            <a:picLocks noChangeAspect="1"/>
          </p:cNvPicPr>
          <p:nvPr/>
        </p:nvPicPr>
        <p:blipFill>
          <a:blip r:embed="rId2"/>
          <a:stretch>
            <a:fillRect/>
          </a:stretch>
        </p:blipFill>
        <p:spPr>
          <a:xfrm>
            <a:off x="2478425" y="643467"/>
            <a:ext cx="7235150"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94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270455-F35D-4774-9469-2CC72F1C0FB4}"/>
              </a:ext>
            </a:extLst>
          </p:cNvPr>
          <p:cNvPicPr>
            <a:picLocks noChangeAspect="1"/>
          </p:cNvPicPr>
          <p:nvPr/>
        </p:nvPicPr>
        <p:blipFill>
          <a:blip r:embed="rId2"/>
          <a:stretch>
            <a:fillRect/>
          </a:stretch>
        </p:blipFill>
        <p:spPr>
          <a:xfrm>
            <a:off x="779423" y="0"/>
            <a:ext cx="10633154" cy="6858000"/>
          </a:xfrm>
          <a:prstGeom prst="rect">
            <a:avLst/>
          </a:prstGeom>
        </p:spPr>
      </p:pic>
    </p:spTree>
    <p:extLst>
      <p:ext uri="{BB962C8B-B14F-4D97-AF65-F5344CB8AC3E}">
        <p14:creationId xmlns:p14="http://schemas.microsoft.com/office/powerpoint/2010/main" val="4254398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DA4C60-1910-4E05-AF92-3A1AE36A139C}"/>
              </a:ext>
            </a:extLst>
          </p:cNvPr>
          <p:cNvPicPr>
            <a:picLocks noChangeAspect="1"/>
          </p:cNvPicPr>
          <p:nvPr/>
        </p:nvPicPr>
        <p:blipFill>
          <a:blip r:embed="rId2"/>
          <a:stretch>
            <a:fillRect/>
          </a:stretch>
        </p:blipFill>
        <p:spPr>
          <a:xfrm>
            <a:off x="1015759" y="0"/>
            <a:ext cx="10160481" cy="6858000"/>
          </a:xfrm>
          <a:prstGeom prst="rect">
            <a:avLst/>
          </a:prstGeom>
        </p:spPr>
      </p:pic>
    </p:spTree>
    <p:extLst>
      <p:ext uri="{BB962C8B-B14F-4D97-AF65-F5344CB8AC3E}">
        <p14:creationId xmlns:p14="http://schemas.microsoft.com/office/powerpoint/2010/main" val="2865321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91EF4F-4007-4450-AB23-7790621C599C}"/>
              </a:ext>
            </a:extLst>
          </p:cNvPr>
          <p:cNvPicPr>
            <a:picLocks noChangeAspect="1"/>
          </p:cNvPicPr>
          <p:nvPr/>
        </p:nvPicPr>
        <p:blipFill>
          <a:blip r:embed="rId2"/>
          <a:stretch>
            <a:fillRect/>
          </a:stretch>
        </p:blipFill>
        <p:spPr>
          <a:xfrm>
            <a:off x="1075062" y="0"/>
            <a:ext cx="10041875" cy="6858000"/>
          </a:xfrm>
          <a:prstGeom prst="rect">
            <a:avLst/>
          </a:prstGeom>
        </p:spPr>
      </p:pic>
    </p:spTree>
    <p:extLst>
      <p:ext uri="{BB962C8B-B14F-4D97-AF65-F5344CB8AC3E}">
        <p14:creationId xmlns:p14="http://schemas.microsoft.com/office/powerpoint/2010/main" val="3126717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C2942-389C-476A-9655-567D6AB3C757}"/>
              </a:ext>
            </a:extLst>
          </p:cNvPr>
          <p:cNvPicPr>
            <a:picLocks noChangeAspect="1"/>
          </p:cNvPicPr>
          <p:nvPr/>
        </p:nvPicPr>
        <p:blipFill>
          <a:blip r:embed="rId2"/>
          <a:stretch>
            <a:fillRect/>
          </a:stretch>
        </p:blipFill>
        <p:spPr>
          <a:xfrm>
            <a:off x="2180598" y="0"/>
            <a:ext cx="7830804" cy="6858000"/>
          </a:xfrm>
          <a:prstGeom prst="rect">
            <a:avLst/>
          </a:prstGeom>
        </p:spPr>
      </p:pic>
    </p:spTree>
    <p:extLst>
      <p:ext uri="{BB962C8B-B14F-4D97-AF65-F5344CB8AC3E}">
        <p14:creationId xmlns:p14="http://schemas.microsoft.com/office/powerpoint/2010/main" val="3978754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FA66-A5E2-4A98-9B6F-FC8424A5BD74}"/>
              </a:ext>
            </a:extLst>
          </p:cNvPr>
          <p:cNvSpPr>
            <a:spLocks noGrp="1"/>
          </p:cNvSpPr>
          <p:nvPr>
            <p:ph type="title"/>
          </p:nvPr>
        </p:nvSpPr>
        <p:spPr/>
        <p:txBody>
          <a:bodyPr/>
          <a:lstStyle/>
          <a:p>
            <a:pPr algn="ctr"/>
            <a:r>
              <a:rPr lang="en-US" dirty="0"/>
              <a:t>Extending Interfaces</a:t>
            </a:r>
          </a:p>
        </p:txBody>
      </p:sp>
      <p:pic>
        <p:nvPicPr>
          <p:cNvPr id="4" name="Content Placeholder 3">
            <a:extLst>
              <a:ext uri="{FF2B5EF4-FFF2-40B4-BE49-F238E27FC236}">
                <a16:creationId xmlns:a16="http://schemas.microsoft.com/office/drawing/2014/main" id="{31D0E323-F516-480A-B292-1275E0A08BEB}"/>
              </a:ext>
            </a:extLst>
          </p:cNvPr>
          <p:cNvPicPr>
            <a:picLocks noGrp="1" noChangeAspect="1"/>
          </p:cNvPicPr>
          <p:nvPr>
            <p:ph idx="1"/>
          </p:nvPr>
        </p:nvPicPr>
        <p:blipFill>
          <a:blip r:embed="rId2"/>
          <a:stretch>
            <a:fillRect/>
          </a:stretch>
        </p:blipFill>
        <p:spPr>
          <a:xfrm>
            <a:off x="3301210" y="1825625"/>
            <a:ext cx="5589580" cy="4351338"/>
          </a:xfrm>
          <a:prstGeom prst="rect">
            <a:avLst/>
          </a:prstGeom>
        </p:spPr>
      </p:pic>
    </p:spTree>
    <p:extLst>
      <p:ext uri="{BB962C8B-B14F-4D97-AF65-F5344CB8AC3E}">
        <p14:creationId xmlns:p14="http://schemas.microsoft.com/office/powerpoint/2010/main" val="3492993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3C022-6BD1-4FD9-98DF-A738D19759D9}"/>
              </a:ext>
            </a:extLst>
          </p:cNvPr>
          <p:cNvPicPr>
            <a:picLocks noChangeAspect="1"/>
          </p:cNvPicPr>
          <p:nvPr/>
        </p:nvPicPr>
        <p:blipFill>
          <a:blip r:embed="rId2"/>
          <a:stretch>
            <a:fillRect/>
          </a:stretch>
        </p:blipFill>
        <p:spPr>
          <a:xfrm>
            <a:off x="1347716" y="0"/>
            <a:ext cx="9496567" cy="6858000"/>
          </a:xfrm>
          <a:prstGeom prst="rect">
            <a:avLst/>
          </a:prstGeom>
        </p:spPr>
      </p:pic>
    </p:spTree>
    <p:extLst>
      <p:ext uri="{BB962C8B-B14F-4D97-AF65-F5344CB8AC3E}">
        <p14:creationId xmlns:p14="http://schemas.microsoft.com/office/powerpoint/2010/main" val="2859887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EAEB-A006-4054-A76E-D37E1780A5C0}"/>
              </a:ext>
            </a:extLst>
          </p:cNvPr>
          <p:cNvSpPr>
            <a:spLocks noGrp="1"/>
          </p:cNvSpPr>
          <p:nvPr>
            <p:ph type="title"/>
          </p:nvPr>
        </p:nvSpPr>
        <p:spPr/>
        <p:txBody>
          <a:bodyPr/>
          <a:lstStyle/>
          <a:p>
            <a:pPr algn="ctr"/>
            <a:r>
              <a:rPr lang="en-US" dirty="0"/>
              <a:t>Modules</a:t>
            </a:r>
          </a:p>
        </p:txBody>
      </p:sp>
      <p:sp>
        <p:nvSpPr>
          <p:cNvPr id="3" name="Content Placeholder 2">
            <a:extLst>
              <a:ext uri="{FF2B5EF4-FFF2-40B4-BE49-F238E27FC236}">
                <a16:creationId xmlns:a16="http://schemas.microsoft.com/office/drawing/2014/main" id="{817E9A70-33A8-48C6-879E-91854806448C}"/>
              </a:ext>
            </a:extLst>
          </p:cNvPr>
          <p:cNvSpPr>
            <a:spLocks noGrp="1"/>
          </p:cNvSpPr>
          <p:nvPr>
            <p:ph idx="1"/>
          </p:nvPr>
        </p:nvSpPr>
        <p:spPr/>
        <p:txBody>
          <a:bodyPr/>
          <a:lstStyle/>
          <a:p>
            <a:r>
              <a:rPr lang="en-US" dirty="0"/>
              <a:t>Help you organize a large application into small groups</a:t>
            </a:r>
          </a:p>
          <a:p>
            <a:endParaRPr lang="en-US" dirty="0"/>
          </a:p>
        </p:txBody>
      </p:sp>
      <p:pic>
        <p:nvPicPr>
          <p:cNvPr id="4" name="Picture 3">
            <a:extLst>
              <a:ext uri="{FF2B5EF4-FFF2-40B4-BE49-F238E27FC236}">
                <a16:creationId xmlns:a16="http://schemas.microsoft.com/office/drawing/2014/main" id="{2DA476FF-78D6-4DC1-A662-000B43CD6ED3}"/>
              </a:ext>
            </a:extLst>
          </p:cNvPr>
          <p:cNvPicPr>
            <a:picLocks noChangeAspect="1"/>
          </p:cNvPicPr>
          <p:nvPr/>
        </p:nvPicPr>
        <p:blipFill>
          <a:blip r:embed="rId2"/>
          <a:stretch>
            <a:fillRect/>
          </a:stretch>
        </p:blipFill>
        <p:spPr>
          <a:xfrm>
            <a:off x="3912921" y="2360815"/>
            <a:ext cx="4366158" cy="4044441"/>
          </a:xfrm>
          <a:prstGeom prst="rect">
            <a:avLst/>
          </a:prstGeom>
        </p:spPr>
      </p:pic>
    </p:spTree>
    <p:extLst>
      <p:ext uri="{BB962C8B-B14F-4D97-AF65-F5344CB8AC3E}">
        <p14:creationId xmlns:p14="http://schemas.microsoft.com/office/powerpoint/2010/main" val="10045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6334-3CF7-465B-AC44-0C40F4FAFB69}"/>
              </a:ext>
            </a:extLst>
          </p:cNvPr>
          <p:cNvSpPr>
            <a:spLocks noGrp="1"/>
          </p:cNvSpPr>
          <p:nvPr>
            <p:ph type="title"/>
          </p:nvPr>
        </p:nvSpPr>
        <p:spPr/>
        <p:txBody>
          <a:bodyPr/>
          <a:lstStyle/>
          <a:p>
            <a:r>
              <a:rPr lang="en-US" dirty="0"/>
              <a:t>Typescript - Features</a:t>
            </a:r>
          </a:p>
        </p:txBody>
      </p:sp>
      <p:pic>
        <p:nvPicPr>
          <p:cNvPr id="4" name="Content Placeholder 3">
            <a:extLst>
              <a:ext uri="{FF2B5EF4-FFF2-40B4-BE49-F238E27FC236}">
                <a16:creationId xmlns:a16="http://schemas.microsoft.com/office/drawing/2014/main" id="{13D074C1-929C-4DF9-B095-9E80298F5E0C}"/>
              </a:ext>
            </a:extLst>
          </p:cNvPr>
          <p:cNvPicPr>
            <a:picLocks noGrp="1" noChangeAspect="1"/>
          </p:cNvPicPr>
          <p:nvPr>
            <p:ph idx="1"/>
          </p:nvPr>
        </p:nvPicPr>
        <p:blipFill>
          <a:blip r:embed="rId2"/>
          <a:stretch>
            <a:fillRect/>
          </a:stretch>
        </p:blipFill>
        <p:spPr>
          <a:xfrm>
            <a:off x="838200" y="3038643"/>
            <a:ext cx="10515600" cy="1925301"/>
          </a:xfrm>
          <a:prstGeom prst="rect">
            <a:avLst/>
          </a:prstGeom>
        </p:spPr>
      </p:pic>
    </p:spTree>
    <p:extLst>
      <p:ext uri="{BB962C8B-B14F-4D97-AF65-F5344CB8AC3E}">
        <p14:creationId xmlns:p14="http://schemas.microsoft.com/office/powerpoint/2010/main" val="4254270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49D5AB-54E3-4D25-BF8B-9A9320394E2C}"/>
              </a:ext>
            </a:extLst>
          </p:cNvPr>
          <p:cNvPicPr>
            <a:picLocks noChangeAspect="1"/>
          </p:cNvPicPr>
          <p:nvPr/>
        </p:nvPicPr>
        <p:blipFill>
          <a:blip r:embed="rId2"/>
          <a:stretch>
            <a:fillRect/>
          </a:stretch>
        </p:blipFill>
        <p:spPr>
          <a:xfrm>
            <a:off x="450241" y="0"/>
            <a:ext cx="11291517" cy="6858000"/>
          </a:xfrm>
          <a:prstGeom prst="rect">
            <a:avLst/>
          </a:prstGeom>
        </p:spPr>
      </p:pic>
    </p:spTree>
    <p:extLst>
      <p:ext uri="{BB962C8B-B14F-4D97-AF65-F5344CB8AC3E}">
        <p14:creationId xmlns:p14="http://schemas.microsoft.com/office/powerpoint/2010/main" val="3765361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24EE75-587D-44F0-8ADE-1EF4B96078E2}"/>
              </a:ext>
            </a:extLst>
          </p:cNvPr>
          <p:cNvPicPr>
            <a:picLocks noChangeAspect="1"/>
          </p:cNvPicPr>
          <p:nvPr/>
        </p:nvPicPr>
        <p:blipFill>
          <a:blip r:embed="rId2"/>
          <a:stretch>
            <a:fillRect/>
          </a:stretch>
        </p:blipFill>
        <p:spPr>
          <a:xfrm>
            <a:off x="640336" y="0"/>
            <a:ext cx="10911328" cy="6858000"/>
          </a:xfrm>
          <a:prstGeom prst="rect">
            <a:avLst/>
          </a:prstGeom>
        </p:spPr>
      </p:pic>
    </p:spTree>
    <p:extLst>
      <p:ext uri="{BB962C8B-B14F-4D97-AF65-F5344CB8AC3E}">
        <p14:creationId xmlns:p14="http://schemas.microsoft.com/office/powerpoint/2010/main" val="48719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D7AF8B-137A-400A-B051-CCCF24AB2E7D}"/>
              </a:ext>
            </a:extLst>
          </p:cNvPr>
          <p:cNvPicPr>
            <a:picLocks noChangeAspect="1"/>
          </p:cNvPicPr>
          <p:nvPr/>
        </p:nvPicPr>
        <p:blipFill>
          <a:blip r:embed="rId2"/>
          <a:stretch>
            <a:fillRect/>
          </a:stretch>
        </p:blipFill>
        <p:spPr>
          <a:xfrm>
            <a:off x="811236" y="0"/>
            <a:ext cx="10569528" cy="6858000"/>
          </a:xfrm>
          <a:prstGeom prst="rect">
            <a:avLst/>
          </a:prstGeom>
        </p:spPr>
      </p:pic>
    </p:spTree>
    <p:extLst>
      <p:ext uri="{BB962C8B-B14F-4D97-AF65-F5344CB8AC3E}">
        <p14:creationId xmlns:p14="http://schemas.microsoft.com/office/powerpoint/2010/main" val="3898726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CA0E3-273E-41C8-BBD7-8CD85D188011}"/>
              </a:ext>
            </a:extLst>
          </p:cNvPr>
          <p:cNvPicPr>
            <a:picLocks noChangeAspect="1"/>
          </p:cNvPicPr>
          <p:nvPr/>
        </p:nvPicPr>
        <p:blipFill>
          <a:blip r:embed="rId2"/>
          <a:stretch>
            <a:fillRect/>
          </a:stretch>
        </p:blipFill>
        <p:spPr>
          <a:xfrm>
            <a:off x="0" y="225778"/>
            <a:ext cx="12192000" cy="6406444"/>
          </a:xfrm>
          <a:prstGeom prst="rect">
            <a:avLst/>
          </a:prstGeom>
        </p:spPr>
      </p:pic>
    </p:spTree>
    <p:extLst>
      <p:ext uri="{BB962C8B-B14F-4D97-AF65-F5344CB8AC3E}">
        <p14:creationId xmlns:p14="http://schemas.microsoft.com/office/powerpoint/2010/main" val="3000519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A291C5-18CD-4DB2-A3B4-C187F223B279}"/>
              </a:ext>
            </a:extLst>
          </p:cNvPr>
          <p:cNvPicPr>
            <a:picLocks noChangeAspect="1"/>
          </p:cNvPicPr>
          <p:nvPr/>
        </p:nvPicPr>
        <p:blipFill>
          <a:blip r:embed="rId2"/>
          <a:stretch>
            <a:fillRect/>
          </a:stretch>
        </p:blipFill>
        <p:spPr>
          <a:xfrm>
            <a:off x="816380" y="0"/>
            <a:ext cx="10559240" cy="6858000"/>
          </a:xfrm>
          <a:prstGeom prst="rect">
            <a:avLst/>
          </a:prstGeom>
        </p:spPr>
      </p:pic>
    </p:spTree>
    <p:extLst>
      <p:ext uri="{BB962C8B-B14F-4D97-AF65-F5344CB8AC3E}">
        <p14:creationId xmlns:p14="http://schemas.microsoft.com/office/powerpoint/2010/main" val="1396209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EC416F-7E96-4670-9BD0-B4F7B4BC0F4E}"/>
              </a:ext>
            </a:extLst>
          </p:cNvPr>
          <p:cNvPicPr>
            <a:picLocks noChangeAspect="1"/>
          </p:cNvPicPr>
          <p:nvPr/>
        </p:nvPicPr>
        <p:blipFill>
          <a:blip r:embed="rId2"/>
          <a:stretch>
            <a:fillRect/>
          </a:stretch>
        </p:blipFill>
        <p:spPr>
          <a:xfrm>
            <a:off x="1084157" y="0"/>
            <a:ext cx="10023686" cy="6858000"/>
          </a:xfrm>
          <a:prstGeom prst="rect">
            <a:avLst/>
          </a:prstGeom>
        </p:spPr>
      </p:pic>
    </p:spTree>
    <p:extLst>
      <p:ext uri="{BB962C8B-B14F-4D97-AF65-F5344CB8AC3E}">
        <p14:creationId xmlns:p14="http://schemas.microsoft.com/office/powerpoint/2010/main" val="32410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A445F-0331-4A52-8C4C-E5BD76E4597B}"/>
              </a:ext>
            </a:extLst>
          </p:cNvPr>
          <p:cNvPicPr>
            <a:picLocks noChangeAspect="1"/>
          </p:cNvPicPr>
          <p:nvPr/>
        </p:nvPicPr>
        <p:blipFill>
          <a:blip r:embed="rId2"/>
          <a:stretch>
            <a:fillRect/>
          </a:stretch>
        </p:blipFill>
        <p:spPr>
          <a:xfrm>
            <a:off x="1030658" y="0"/>
            <a:ext cx="10130683" cy="6858000"/>
          </a:xfrm>
          <a:prstGeom prst="rect">
            <a:avLst/>
          </a:prstGeom>
        </p:spPr>
      </p:pic>
    </p:spTree>
    <p:extLst>
      <p:ext uri="{BB962C8B-B14F-4D97-AF65-F5344CB8AC3E}">
        <p14:creationId xmlns:p14="http://schemas.microsoft.com/office/powerpoint/2010/main" val="26519800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B1A1-F49B-49CA-AF7E-BB25AE6A778F}"/>
              </a:ext>
            </a:extLst>
          </p:cNvPr>
          <p:cNvSpPr>
            <a:spLocks noGrp="1"/>
          </p:cNvSpPr>
          <p:nvPr>
            <p:ph type="title"/>
          </p:nvPr>
        </p:nvSpPr>
        <p:spPr/>
        <p:txBody>
          <a:bodyPr/>
          <a:lstStyle/>
          <a:p>
            <a:pPr algn="ctr"/>
            <a:r>
              <a:rPr lang="en-US"/>
              <a:t>External Modules and Large Applications</a:t>
            </a:r>
            <a:endParaRPr lang="en-US" dirty="0"/>
          </a:p>
        </p:txBody>
      </p:sp>
      <p:pic>
        <p:nvPicPr>
          <p:cNvPr id="5" name="Content Placeholder 4">
            <a:extLst>
              <a:ext uri="{FF2B5EF4-FFF2-40B4-BE49-F238E27FC236}">
                <a16:creationId xmlns:a16="http://schemas.microsoft.com/office/drawing/2014/main" id="{D1A32581-3233-4A4F-AC1D-D85E006DDB3A}"/>
              </a:ext>
            </a:extLst>
          </p:cNvPr>
          <p:cNvPicPr>
            <a:picLocks noGrp="1" noChangeAspect="1"/>
          </p:cNvPicPr>
          <p:nvPr>
            <p:ph idx="1"/>
          </p:nvPr>
        </p:nvPicPr>
        <p:blipFill>
          <a:blip r:embed="rId2"/>
          <a:stretch>
            <a:fillRect/>
          </a:stretch>
        </p:blipFill>
        <p:spPr>
          <a:xfrm>
            <a:off x="1989342" y="1825625"/>
            <a:ext cx="8213315" cy="4351338"/>
          </a:xfrm>
          <a:prstGeom prst="rect">
            <a:avLst/>
          </a:prstGeom>
        </p:spPr>
      </p:pic>
    </p:spTree>
    <p:extLst>
      <p:ext uri="{BB962C8B-B14F-4D97-AF65-F5344CB8AC3E}">
        <p14:creationId xmlns:p14="http://schemas.microsoft.com/office/powerpoint/2010/main" val="1863314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B959-5A68-48F2-94AF-FD356DD83584}"/>
              </a:ext>
            </a:extLst>
          </p:cNvPr>
          <p:cNvSpPr>
            <a:spLocks noGrp="1"/>
          </p:cNvSpPr>
          <p:nvPr>
            <p:ph type="title"/>
          </p:nvPr>
        </p:nvSpPr>
        <p:spPr>
          <a:xfrm>
            <a:off x="648929" y="629266"/>
            <a:ext cx="3651467" cy="1676603"/>
          </a:xfrm>
        </p:spPr>
        <p:txBody>
          <a:bodyPr>
            <a:normAutofit/>
          </a:bodyPr>
          <a:lstStyle/>
          <a:p>
            <a:r>
              <a:rPr lang="en-US" dirty="0"/>
              <a:t>Importing 3</a:t>
            </a:r>
            <a:r>
              <a:rPr lang="en-US" baseline="30000" dirty="0"/>
              <a:t>rd</a:t>
            </a:r>
            <a:r>
              <a:rPr lang="en-US" dirty="0"/>
              <a:t> Party Libraries</a:t>
            </a:r>
          </a:p>
        </p:txBody>
      </p:sp>
      <p:sp>
        <p:nvSpPr>
          <p:cNvPr id="8" name="Content Placeholder 7">
            <a:extLst>
              <a:ext uri="{FF2B5EF4-FFF2-40B4-BE49-F238E27FC236}">
                <a16:creationId xmlns:a16="http://schemas.microsoft.com/office/drawing/2014/main" id="{484697A5-3293-41DB-A0A4-91C45684C1EE}"/>
              </a:ext>
            </a:extLst>
          </p:cNvPr>
          <p:cNvSpPr>
            <a:spLocks noGrp="1"/>
          </p:cNvSpPr>
          <p:nvPr>
            <p:ph idx="1"/>
          </p:nvPr>
        </p:nvSpPr>
        <p:spPr>
          <a:xfrm>
            <a:off x="648931" y="2438400"/>
            <a:ext cx="3651466" cy="3785419"/>
          </a:xfrm>
        </p:spPr>
        <p:txBody>
          <a:bodyPr>
            <a:normAutofit/>
          </a:bodyPr>
          <a:lstStyle/>
          <a:p>
            <a:endParaRPr lang="en-US" sz="1800"/>
          </a:p>
        </p:txBody>
      </p:sp>
      <p:pic>
        <p:nvPicPr>
          <p:cNvPr id="4" name="Content Placeholder 3">
            <a:extLst>
              <a:ext uri="{FF2B5EF4-FFF2-40B4-BE49-F238E27FC236}">
                <a16:creationId xmlns:a16="http://schemas.microsoft.com/office/drawing/2014/main" id="{D2FFC77D-5EC9-444A-BFA6-D97CCC23AA77}"/>
              </a:ext>
            </a:extLst>
          </p:cNvPr>
          <p:cNvPicPr>
            <a:picLocks noChangeAspect="1"/>
          </p:cNvPicPr>
          <p:nvPr/>
        </p:nvPicPr>
        <p:blipFill rotWithShape="1">
          <a:blip r:embed="rId2"/>
          <a:srcRect l="2912" r="14761" b="-2"/>
          <a:stretch/>
        </p:blipFill>
        <p:spPr>
          <a:xfrm>
            <a:off x="4639056" y="10"/>
            <a:ext cx="7552944" cy="6857990"/>
          </a:xfrm>
          <a:prstGeom prst="rect">
            <a:avLst/>
          </a:prstGeom>
          <a:effectLst/>
        </p:spPr>
      </p:pic>
    </p:spTree>
    <p:extLst>
      <p:ext uri="{BB962C8B-B14F-4D97-AF65-F5344CB8AC3E}">
        <p14:creationId xmlns:p14="http://schemas.microsoft.com/office/powerpoint/2010/main" val="918098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2F91-D769-4D6D-8326-DE36B4480CBB}"/>
              </a:ext>
            </a:extLst>
          </p:cNvPr>
          <p:cNvSpPr>
            <a:spLocks noGrp="1"/>
          </p:cNvSpPr>
          <p:nvPr>
            <p:ph type="title"/>
          </p:nvPr>
        </p:nvSpPr>
        <p:spPr/>
        <p:txBody>
          <a:bodyPr/>
          <a:lstStyle/>
          <a:p>
            <a:pPr algn="ctr"/>
            <a:r>
              <a:rPr lang="en-US" dirty="0"/>
              <a:t>Flexible Options</a:t>
            </a:r>
          </a:p>
        </p:txBody>
      </p:sp>
      <p:sp>
        <p:nvSpPr>
          <p:cNvPr id="3" name="Content Placeholder 2">
            <a:extLst>
              <a:ext uri="{FF2B5EF4-FFF2-40B4-BE49-F238E27FC236}">
                <a16:creationId xmlns:a16="http://schemas.microsoft.com/office/drawing/2014/main" id="{4A7B9A26-44AE-451E-B301-ECB217AEC3FA}"/>
              </a:ext>
            </a:extLst>
          </p:cNvPr>
          <p:cNvSpPr>
            <a:spLocks noGrp="1"/>
          </p:cNvSpPr>
          <p:nvPr>
            <p:ph idx="1"/>
          </p:nvPr>
        </p:nvSpPr>
        <p:spPr/>
        <p:txBody>
          <a:bodyPr/>
          <a:lstStyle/>
          <a:p>
            <a:r>
              <a:rPr lang="en-US" dirty="0"/>
              <a:t>Any browser</a:t>
            </a:r>
          </a:p>
          <a:p>
            <a:r>
              <a:rPr lang="en-US" dirty="0"/>
              <a:t>Any OS</a:t>
            </a:r>
          </a:p>
          <a:p>
            <a:r>
              <a:rPr lang="en-US" dirty="0"/>
              <a:t>Open Source</a:t>
            </a:r>
          </a:p>
          <a:p>
            <a:r>
              <a:rPr lang="en-US" dirty="0"/>
              <a:t>Tool Support</a:t>
            </a:r>
          </a:p>
        </p:txBody>
      </p:sp>
    </p:spTree>
    <p:extLst>
      <p:ext uri="{BB962C8B-B14F-4D97-AF65-F5344CB8AC3E}">
        <p14:creationId xmlns:p14="http://schemas.microsoft.com/office/powerpoint/2010/main" val="299564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6936-2CF1-4F28-A212-A3B35CE11395}"/>
              </a:ext>
            </a:extLst>
          </p:cNvPr>
          <p:cNvSpPr>
            <a:spLocks noGrp="1"/>
          </p:cNvSpPr>
          <p:nvPr>
            <p:ph type="title"/>
          </p:nvPr>
        </p:nvSpPr>
        <p:spPr/>
        <p:txBody>
          <a:bodyPr/>
          <a:lstStyle/>
          <a:p>
            <a:pPr algn="ctr"/>
            <a:r>
              <a:rPr lang="en-US" dirty="0"/>
              <a:t>Key Typescript Features</a:t>
            </a:r>
          </a:p>
        </p:txBody>
      </p:sp>
      <p:sp>
        <p:nvSpPr>
          <p:cNvPr id="6" name="Content Placeholder 5">
            <a:extLst>
              <a:ext uri="{FF2B5EF4-FFF2-40B4-BE49-F238E27FC236}">
                <a16:creationId xmlns:a16="http://schemas.microsoft.com/office/drawing/2014/main" id="{408A6678-D7AA-47D1-A176-2DA5B1710EF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47C7CA4-2C32-4075-84C2-91ED429E9495}"/>
              </a:ext>
            </a:extLst>
          </p:cNvPr>
          <p:cNvPicPr>
            <a:picLocks noChangeAspect="1"/>
          </p:cNvPicPr>
          <p:nvPr/>
        </p:nvPicPr>
        <p:blipFill>
          <a:blip r:embed="rId3"/>
          <a:stretch>
            <a:fillRect/>
          </a:stretch>
        </p:blipFill>
        <p:spPr>
          <a:xfrm>
            <a:off x="1081574" y="1514440"/>
            <a:ext cx="10272226" cy="4603728"/>
          </a:xfrm>
          <a:prstGeom prst="rect">
            <a:avLst/>
          </a:prstGeom>
        </p:spPr>
      </p:pic>
    </p:spTree>
    <p:extLst>
      <p:ext uri="{BB962C8B-B14F-4D97-AF65-F5344CB8AC3E}">
        <p14:creationId xmlns:p14="http://schemas.microsoft.com/office/powerpoint/2010/main" val="414712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6F75-D148-4DD5-A317-B9B2A066056D}"/>
              </a:ext>
            </a:extLst>
          </p:cNvPr>
          <p:cNvSpPr>
            <a:spLocks noGrp="1"/>
          </p:cNvSpPr>
          <p:nvPr>
            <p:ph type="title"/>
          </p:nvPr>
        </p:nvSpPr>
        <p:spPr/>
        <p:txBody>
          <a:bodyPr/>
          <a:lstStyle/>
          <a:p>
            <a:pPr algn="ctr"/>
            <a:r>
              <a:rPr lang="en-US" dirty="0"/>
              <a:t>Typescript Compiler</a:t>
            </a:r>
          </a:p>
        </p:txBody>
      </p:sp>
      <p:pic>
        <p:nvPicPr>
          <p:cNvPr id="4" name="Content Placeholder 3">
            <a:extLst>
              <a:ext uri="{FF2B5EF4-FFF2-40B4-BE49-F238E27FC236}">
                <a16:creationId xmlns:a16="http://schemas.microsoft.com/office/drawing/2014/main" id="{8722E268-98EB-4741-9A48-85D238285867}"/>
              </a:ext>
            </a:extLst>
          </p:cNvPr>
          <p:cNvPicPr>
            <a:picLocks noGrp="1" noChangeAspect="1"/>
          </p:cNvPicPr>
          <p:nvPr>
            <p:ph idx="1"/>
          </p:nvPr>
        </p:nvPicPr>
        <p:blipFill>
          <a:blip r:embed="rId2"/>
          <a:stretch>
            <a:fillRect/>
          </a:stretch>
        </p:blipFill>
        <p:spPr>
          <a:xfrm>
            <a:off x="838200" y="2613282"/>
            <a:ext cx="10515600" cy="2776023"/>
          </a:xfrm>
          <a:prstGeom prst="rect">
            <a:avLst/>
          </a:prstGeom>
        </p:spPr>
      </p:pic>
    </p:spTree>
    <p:extLst>
      <p:ext uri="{BB962C8B-B14F-4D97-AF65-F5344CB8AC3E}">
        <p14:creationId xmlns:p14="http://schemas.microsoft.com/office/powerpoint/2010/main" val="1752101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509</Words>
  <Application>Microsoft Office PowerPoint</Application>
  <PresentationFormat>Widescreen</PresentationFormat>
  <Paragraphs>69</Paragraphs>
  <Slides>68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Calibri Light</vt:lpstr>
      <vt:lpstr>Office Theme</vt:lpstr>
      <vt:lpstr>Introduction Typescript</vt:lpstr>
      <vt:lpstr>PowerPoint Presentation</vt:lpstr>
      <vt:lpstr>PowerPoint Presentation</vt:lpstr>
      <vt:lpstr>Javascript Dynamic Types</vt:lpstr>
      <vt:lpstr>PowerPoint Presentation</vt:lpstr>
      <vt:lpstr>Typescript - Features</vt:lpstr>
      <vt:lpstr>Flexible Options</vt:lpstr>
      <vt:lpstr>Key Typescript Features</vt:lpstr>
      <vt:lpstr>Typescript Compiler</vt:lpstr>
      <vt:lpstr>PowerPoint Presentation</vt:lpstr>
      <vt:lpstr>Typescript Syntax Rules</vt:lpstr>
      <vt:lpstr>Important Keywords</vt:lpstr>
      <vt:lpstr>Code Hierarchy</vt:lpstr>
      <vt:lpstr>PowerPoint Presentation</vt:lpstr>
      <vt:lpstr>Typescript Compilation using tsc.exe</vt:lpstr>
      <vt:lpstr>Typing, Variables and Functions</vt:lpstr>
      <vt:lpstr>Grammar, Declarations and Annotations</vt:lpstr>
      <vt:lpstr>Type Annotations</vt:lpstr>
      <vt:lpstr>Annotation and Inferences</vt:lpstr>
      <vt:lpstr>Annotation and Inferences</vt:lpstr>
      <vt:lpstr>PowerPoint Presentation</vt:lpstr>
      <vt:lpstr>PowerPoint Presentation</vt:lpstr>
      <vt:lpstr>The Any Type and Premitives</vt:lpstr>
      <vt:lpstr>PowerPoint Presentation</vt:lpstr>
      <vt:lpstr>PowerPoint Presentation</vt:lpstr>
      <vt:lpstr>PowerPoint Presentation</vt:lpstr>
      <vt:lpstr>PowerPoint Presentation</vt:lpstr>
      <vt:lpstr>Object Types</vt:lpstr>
      <vt:lpstr>PowerPoint Presentation</vt:lpstr>
      <vt:lpstr>Functions</vt:lpstr>
      <vt:lpstr>PowerPoint Presentation</vt:lpstr>
      <vt:lpstr>PowerPoint Presentation</vt:lpstr>
      <vt:lpstr>Functions and Interfaces</vt:lpstr>
      <vt:lpstr>PowerPoint Presentation</vt:lpstr>
      <vt:lpstr>PowerPoint Presentation</vt:lpstr>
      <vt:lpstr>Interface to enforce return types</vt:lpstr>
      <vt:lpstr>PowerPoint Presentation</vt:lpstr>
      <vt:lpstr>Classes and Interfaces</vt:lpstr>
      <vt:lpstr>Class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Extending Types</vt:lpstr>
      <vt:lpstr>PowerPoint Presentation</vt:lpstr>
      <vt:lpstr>PowerPoint Presentation</vt:lpstr>
      <vt:lpstr>Using Interfaces</vt:lpstr>
      <vt:lpstr>PowerPoint Presentation</vt:lpstr>
      <vt:lpstr>PowerPoint Presentation</vt:lpstr>
      <vt:lpstr>PowerPoint Presentation</vt:lpstr>
      <vt:lpstr>PowerPoint Presentation</vt:lpstr>
      <vt:lpstr>PowerPoint Presentation</vt:lpstr>
      <vt:lpstr>Extending Interfaces</vt:lpstr>
      <vt:lpstr>PowerPoint Presentation</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External Modules and Large Applications</vt:lpstr>
      <vt:lpstr>Importing 3rd Party Libraries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Typescript</dc:title>
  <dc:creator>Himanshu Kumar</dc:creator>
  <cp:lastModifiedBy>Himanshu Kumar</cp:lastModifiedBy>
  <cp:revision>8</cp:revision>
  <dcterms:created xsi:type="dcterms:W3CDTF">2020-03-12T05:29:51Z</dcterms:created>
  <dcterms:modified xsi:type="dcterms:W3CDTF">2020-06-22T01:19:24Z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2020-03-12T05:29:57.1519321Z</vt:lpwstr>
  </property>
  <property fmtid="{D5CDD505-2E9C-101B-9397-08002B2CF9AE}" pid="5" name="MSIP_Label_f42aa342-8706-4288-bd11-ebb85995028c_Name">
    <vt:lpwstr>General</vt:lpwstr>
  </property>
  <property fmtid="{D5CDD505-2E9C-101B-9397-08002B2CF9AE}" pid="6" name="MSIP_Label_f42aa342-8706-4288-bd11-ebb85995028c_ActionId">
    <vt:lpwstr>f3b3a894-6fb5-481f-b2b0-5664333f468d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ies>
</file>